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9" r:id="rId3"/>
    <p:sldId id="257" r:id="rId4"/>
    <p:sldId id="263" r:id="rId5"/>
    <p:sldId id="258" r:id="rId6"/>
    <p:sldId id="260" r:id="rId7"/>
    <p:sldId id="261" r:id="rId8"/>
    <p:sldId id="264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F4384-502C-4D72-BD4F-2E06AABF91A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0E78B-91D2-403F-A804-F0D7A97E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4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0E78B-91D2-403F-A804-F0D7A97E2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3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0E78B-91D2-403F-A804-F0D7A97E2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8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http://elearningindustry.com/top-10-elearning-skills-elearning-professionals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0E78B-91D2-403F-A804-F0D7A97E2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9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9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9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8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3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4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6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7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7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689E7-CD5C-42FD-AA5E-50314D221C14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E403-D9BB-4423-BD98-F758EE0DD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5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38200"/>
            <a:ext cx="7772400" cy="1524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-Learning Professional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" y="2514600"/>
            <a:ext cx="68484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Tan Shi: Student from China</a:t>
            </a:r>
          </a:p>
          <a:p>
            <a:pPr lvl="1"/>
            <a:r>
              <a:rPr lang="en-US" dirty="0" smtClean="0"/>
              <a:t>Graduate Assistant</a:t>
            </a:r>
          </a:p>
          <a:p>
            <a:pPr lvl="1"/>
            <a:r>
              <a:rPr lang="en-US" dirty="0" smtClean="0"/>
              <a:t>Practices Teaching &amp; Learning:</a:t>
            </a:r>
          </a:p>
          <a:p>
            <a:pPr lvl="2"/>
            <a:r>
              <a:rPr lang="en-US" dirty="0" smtClean="0"/>
              <a:t>On-Line Courses in China</a:t>
            </a:r>
          </a:p>
          <a:p>
            <a:pPr lvl="2"/>
            <a:r>
              <a:rPr lang="en-US" dirty="0" smtClean="0"/>
              <a:t>Tutors Students in Chinese &amp; EFL</a:t>
            </a:r>
          </a:p>
          <a:p>
            <a:pPr lvl="2"/>
            <a:r>
              <a:rPr lang="en-US" dirty="0" smtClean="0"/>
              <a:t>Designing Courses for ELL</a:t>
            </a:r>
          </a:p>
          <a:p>
            <a:pPr lvl="2"/>
            <a:r>
              <a:rPr lang="en-US" dirty="0" smtClean="0"/>
              <a:t>Wants to teach in China</a:t>
            </a:r>
          </a:p>
          <a:p>
            <a:pPr lvl="2"/>
            <a:r>
              <a:rPr lang="en-US" dirty="0" smtClean="0"/>
              <a:t>Wants to start own </a:t>
            </a:r>
            <a:r>
              <a:rPr lang="en-US" smtClean="0"/>
              <a:t>e-Learning business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905000"/>
            <a:ext cx="23336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9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Nathan Riedel: Student from Hays, KS</a:t>
            </a:r>
          </a:p>
          <a:p>
            <a:pPr lvl="1"/>
            <a:r>
              <a:rPr lang="en-US" dirty="0" smtClean="0"/>
              <a:t>Graduate Teaching Assistant</a:t>
            </a:r>
          </a:p>
          <a:p>
            <a:pPr lvl="1"/>
            <a:r>
              <a:rPr lang="en-US" dirty="0" smtClean="0"/>
              <a:t>Practices Teaching &amp; Learning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	English Major (BA)</a:t>
            </a:r>
          </a:p>
          <a:p>
            <a:pPr lvl="2"/>
            <a:r>
              <a:rPr lang="en-US" dirty="0"/>
              <a:t>On-Line Courses in China</a:t>
            </a:r>
          </a:p>
          <a:p>
            <a:pPr lvl="2"/>
            <a:r>
              <a:rPr lang="en-US" dirty="0"/>
              <a:t>Tutors Students in </a:t>
            </a:r>
            <a:r>
              <a:rPr lang="en-US" dirty="0" smtClean="0"/>
              <a:t>EFL</a:t>
            </a:r>
            <a:endParaRPr lang="en-US" dirty="0"/>
          </a:p>
          <a:p>
            <a:pPr lvl="2"/>
            <a:r>
              <a:rPr lang="en-US" dirty="0"/>
              <a:t>Designing Courses for </a:t>
            </a:r>
            <a:r>
              <a:rPr lang="en-US" dirty="0" smtClean="0"/>
              <a:t> Global English</a:t>
            </a:r>
          </a:p>
          <a:p>
            <a:pPr lvl="2"/>
            <a:r>
              <a:rPr lang="en-US" dirty="0" smtClean="0"/>
              <a:t>Why e-Learning Professional?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209800"/>
            <a:ext cx="29718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7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&amp; Professional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Oral and Written Communication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Critical Thinking</a:t>
            </a:r>
          </a:p>
          <a:p>
            <a:r>
              <a:rPr lang="en-US" dirty="0" smtClean="0"/>
              <a:t>Creative Thinking</a:t>
            </a:r>
          </a:p>
          <a:p>
            <a:r>
              <a:rPr lang="en-US" dirty="0" smtClean="0"/>
              <a:t>Craft &amp; Design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Analytical Reasoning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182091"/>
            <a:ext cx="45720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9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Why </a:t>
            </a:r>
            <a:b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e-Learning?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Humanities VS Professional Studies</a:t>
            </a:r>
          </a:p>
          <a:p>
            <a:r>
              <a:rPr lang="en-US" dirty="0" smtClean="0"/>
              <a:t>Dr. </a:t>
            </a:r>
            <a:r>
              <a:rPr lang="en-US" dirty="0"/>
              <a:t>Bergeron Story: </a:t>
            </a:r>
            <a:r>
              <a:rPr lang="en-US" dirty="0" smtClean="0"/>
              <a:t>Twin </a:t>
            </a:r>
            <a:r>
              <a:rPr lang="en-US" dirty="0" err="1" smtClean="0"/>
              <a:t>Menaechmi</a:t>
            </a:r>
            <a:endParaRPr lang="en-US" dirty="0" smtClean="0"/>
          </a:p>
          <a:p>
            <a:r>
              <a:rPr lang="en-US" dirty="0" smtClean="0"/>
              <a:t>My Own Story: From English PhD (Theatre and Drama to Global English (EFL &amp; English for Professional Purposes)</a:t>
            </a:r>
          </a:p>
          <a:p>
            <a:r>
              <a:rPr lang="en-US" dirty="0" smtClean="0"/>
              <a:t>Among the Top Ten Jobs—that did not exist ten years ago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Twin </a:t>
            </a:r>
            <a:r>
              <a:rPr lang="en-US" sz="1800" b="1" dirty="0" err="1" smtClean="0">
                <a:solidFill>
                  <a:schemeClr val="tx2">
                    <a:lumMod val="75000"/>
                  </a:schemeClr>
                </a:solidFill>
              </a:rPr>
              <a:t>Menaechmi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32004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1162050"/>
          </a:xfrm>
        </p:spPr>
        <p:txBody>
          <a:bodyPr>
            <a:noAutofit/>
          </a:bodyPr>
          <a:lstStyle/>
          <a:p>
            <a:pPr algn="ctr"/>
            <a:r>
              <a:rPr lang="en-US" sz="4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Birth of a Plan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295400"/>
            <a:ext cx="4572000" cy="396240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00400" cy="46910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Problems with MLS Program</a:t>
            </a:r>
            <a:r>
              <a:rPr lang="en-US" sz="2000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Students completing dead-end programs, with impractical projects and purposes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Students studying in concentrations that were “lite” versions of existing MA Programs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Job placement opportunities were not part of the original creation of the concentrations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Practical and professional course offerings were not built into the concentrations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742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Quote from CLA</a:t>
            </a:r>
          </a:p>
          <a:p>
            <a:r>
              <a:rPr lang="en-US" dirty="0" smtClean="0"/>
              <a:t>We are currently preparing students for jobs that don’t yet exist using technologies that haven’t been invented in order to solve problems we don’t even know are problems yet.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3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Online learning is in the midst of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massive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growth</a:t>
            </a:r>
          </a:p>
          <a:p>
            <a:r>
              <a:rPr lang="en-US" sz="2400" dirty="0" smtClean="0"/>
              <a:t>One </a:t>
            </a:r>
            <a:r>
              <a:rPr lang="en-US" sz="2400" dirty="0"/>
              <a:t>of the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top eight </a:t>
            </a:r>
            <a:r>
              <a:rPr lang="en-US" sz="2400" dirty="0"/>
              <a:t>most lucrative industries in which to start a business for 2013 and </a:t>
            </a:r>
            <a:r>
              <a:rPr lang="en-US" sz="2400" dirty="0" smtClean="0"/>
              <a:t>beyond</a:t>
            </a:r>
          </a:p>
          <a:p>
            <a:r>
              <a:rPr lang="en-US" sz="2400" dirty="0" smtClean="0"/>
              <a:t>Instructional Designer is </a:t>
            </a:r>
            <a:r>
              <a:rPr lang="en-US" sz="2400" dirty="0"/>
              <a:t>38th (out of 100) best job in America for this year, </a:t>
            </a:r>
            <a:r>
              <a:rPr lang="en-US" sz="2400" dirty="0" smtClean="0"/>
              <a:t>with </a:t>
            </a:r>
            <a:r>
              <a:rPr lang="en-US" sz="2400" dirty="0"/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28.3% job </a:t>
            </a:r>
            <a:r>
              <a:rPr lang="en-US" sz="2400" dirty="0"/>
              <a:t>growth rate through 2023, and an average salary </a:t>
            </a:r>
            <a:r>
              <a:rPr lang="en-US" sz="2400" dirty="0" smtClean="0"/>
              <a:t>range </a:t>
            </a:r>
            <a:r>
              <a:rPr lang="en-US" sz="2400" dirty="0"/>
              <a:t>between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$63,700 and $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97,400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$51.5 Billion </a:t>
            </a:r>
            <a:r>
              <a:rPr lang="en-US" sz="2400" dirty="0" smtClean="0"/>
              <a:t>e-Learning Worldwide Market by 2016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7.9%</a:t>
            </a:r>
            <a:r>
              <a:rPr lang="en-US" sz="2400" dirty="0" smtClean="0"/>
              <a:t> </a:t>
            </a:r>
            <a:r>
              <a:rPr lang="en-US" sz="2400" dirty="0"/>
              <a:t>Annual W</a:t>
            </a:r>
            <a:r>
              <a:rPr lang="en-US" sz="2400" dirty="0" smtClean="0"/>
              <a:t>orldwide Growth Rate </a:t>
            </a:r>
            <a:r>
              <a:rPr lang="en-US" sz="2400" dirty="0"/>
              <a:t>over </a:t>
            </a:r>
            <a:r>
              <a:rPr lang="en-US" sz="2400" dirty="0" smtClean="0"/>
              <a:t>the Period 2012-2016</a:t>
            </a:r>
          </a:p>
          <a:p>
            <a:r>
              <a:rPr lang="en-US" sz="2400" dirty="0" smtClean="0"/>
              <a:t>Top Global Growth Areas: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Asia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Latin America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Education: K-12 to Higher Education</a:t>
            </a:r>
          </a:p>
          <a:p>
            <a:pPr lvl="1"/>
            <a:r>
              <a:rPr lang="en-US" dirty="0" smtClean="0"/>
              <a:t>Instructional Design</a:t>
            </a:r>
          </a:p>
          <a:p>
            <a:pPr lvl="1"/>
            <a:r>
              <a:rPr lang="en-US" dirty="0" smtClean="0"/>
              <a:t>Curriculum Design</a:t>
            </a:r>
          </a:p>
          <a:p>
            <a:pPr lvl="1"/>
            <a:r>
              <a:rPr lang="en-US" dirty="0" smtClean="0"/>
              <a:t>Teaching &amp; Learning</a:t>
            </a:r>
          </a:p>
          <a:p>
            <a:r>
              <a:rPr lang="en-US" dirty="0" smtClean="0"/>
              <a:t>Business Education</a:t>
            </a:r>
          </a:p>
          <a:p>
            <a:r>
              <a:rPr lang="en-US" dirty="0" smtClean="0"/>
              <a:t>Government &amp; Military </a:t>
            </a:r>
          </a:p>
          <a:p>
            <a:r>
              <a:rPr lang="en-US" dirty="0" smtClean="0"/>
              <a:t>Marketing of e-Learning Products</a:t>
            </a:r>
          </a:p>
          <a:p>
            <a:r>
              <a:rPr lang="en-US" dirty="0" smtClean="0"/>
              <a:t>IT Design of e-Learning Platforms &amp;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1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Advances in digital and information technology have greatly impacted the future of education. As a result, textbook industries, course material delivery systems, and educational administration practices have made radical shifts in how education operates. The e-Learning Professional provides practical guidelines for the creation of powerful, e-learning-based performance solutions. e-Learning is not only emerging rapidly in schools from K-12 to higher education but also in businesses and at home. The e-Learning Professional concentration is designed to give graduates of this program a studied and practiced entry into one of the top twenty new jobs that did not exist ten years ago.</a:t>
            </a:r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088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r>
              <a:rPr lang="en-US" sz="2000" b="1" dirty="0"/>
              <a:t>GLE 604: </a:t>
            </a:r>
            <a:r>
              <a:rPr lang="en-US" sz="2000" dirty="0"/>
              <a:t>Advanced Business English (Virtual and On-Campus)</a:t>
            </a:r>
          </a:p>
          <a:p>
            <a:r>
              <a:rPr lang="en-US" sz="2000" b="1" dirty="0"/>
              <a:t>GLE </a:t>
            </a:r>
            <a:r>
              <a:rPr lang="en-US" sz="2000" b="1" dirty="0" smtClean="0"/>
              <a:t>860</a:t>
            </a:r>
            <a:r>
              <a:rPr lang="en-US" sz="2000" b="1" dirty="0"/>
              <a:t>: </a:t>
            </a:r>
            <a:r>
              <a:rPr lang="en-US" sz="2000" dirty="0"/>
              <a:t>The e-Learning </a:t>
            </a:r>
            <a:r>
              <a:rPr lang="en-US" sz="2000" dirty="0" smtClean="0"/>
              <a:t>Professional (Virtual)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Electives: (Highly Recommended Courses)</a:t>
            </a:r>
            <a:endParaRPr lang="en-US" sz="2000" dirty="0"/>
          </a:p>
          <a:p>
            <a:r>
              <a:rPr lang="en-US" sz="2000" b="1" dirty="0"/>
              <a:t>AEP</a:t>
            </a:r>
            <a:r>
              <a:rPr lang="en-US" sz="2000" dirty="0"/>
              <a:t> </a:t>
            </a:r>
            <a:r>
              <a:rPr lang="en-US" sz="2000" b="1" dirty="0"/>
              <a:t>800: </a:t>
            </a:r>
            <a:r>
              <a:rPr lang="en-US" sz="2000" dirty="0"/>
              <a:t>Utilization of Technology in Classrooms (Virtual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AEP 855: </a:t>
            </a:r>
            <a:r>
              <a:rPr lang="en-US" sz="2000" dirty="0" smtClean="0"/>
              <a:t>Educational Leadership</a:t>
            </a:r>
          </a:p>
          <a:p>
            <a:r>
              <a:rPr lang="en-US" sz="2000" b="1" dirty="0" smtClean="0"/>
              <a:t>AEP 867: </a:t>
            </a:r>
            <a:r>
              <a:rPr lang="en-US" sz="2000" dirty="0" smtClean="0"/>
              <a:t>Instructional Design and Assessment</a:t>
            </a:r>
            <a:endParaRPr lang="en-US" sz="2000" b="1" dirty="0"/>
          </a:p>
          <a:p>
            <a:r>
              <a:rPr lang="en-US" sz="2000" b="1" dirty="0"/>
              <a:t>EDL</a:t>
            </a:r>
            <a:r>
              <a:rPr lang="en-US" sz="2000" dirty="0"/>
              <a:t> </a:t>
            </a:r>
            <a:r>
              <a:rPr lang="en-US" sz="2000" b="1" dirty="0"/>
              <a:t>800: </a:t>
            </a:r>
            <a:r>
              <a:rPr lang="en-US" sz="2000" dirty="0"/>
              <a:t>History of American Education</a:t>
            </a:r>
          </a:p>
          <a:p>
            <a:r>
              <a:rPr lang="en-US" sz="2000" b="1" dirty="0"/>
              <a:t>GBUS</a:t>
            </a:r>
            <a:r>
              <a:rPr lang="en-US" sz="2000" dirty="0"/>
              <a:t> </a:t>
            </a:r>
            <a:r>
              <a:rPr lang="en-US" sz="2000" b="1" dirty="0"/>
              <a:t>802: </a:t>
            </a:r>
            <a:r>
              <a:rPr lang="en-US" sz="2000" dirty="0"/>
              <a:t>Management and Marketing Concepts (Virtual)</a:t>
            </a:r>
          </a:p>
          <a:p>
            <a:r>
              <a:rPr lang="en-US" sz="2000" b="1" dirty="0"/>
              <a:t>GLE 8</a:t>
            </a:r>
            <a:r>
              <a:rPr lang="en-US" sz="2000" b="1" dirty="0" smtClean="0"/>
              <a:t>80</a:t>
            </a:r>
            <a:r>
              <a:rPr lang="en-US" sz="2000" b="1" dirty="0"/>
              <a:t>: </a:t>
            </a:r>
            <a:r>
              <a:rPr lang="en-US" sz="2000" dirty="0"/>
              <a:t>Social Networking Management (Virtual and On-Campus)</a:t>
            </a:r>
          </a:p>
          <a:p>
            <a:r>
              <a:rPr lang="en-US" sz="2000" b="1" dirty="0"/>
              <a:t>INT</a:t>
            </a:r>
            <a:r>
              <a:rPr lang="en-US" sz="2000" dirty="0"/>
              <a:t> </a:t>
            </a:r>
            <a:r>
              <a:rPr lang="en-US" sz="2000" b="1" dirty="0"/>
              <a:t>650: </a:t>
            </a:r>
            <a:r>
              <a:rPr lang="en-US" sz="2000" dirty="0"/>
              <a:t>Interactive Systems Design (Virtual and On-Campus)</a:t>
            </a:r>
          </a:p>
          <a:p>
            <a:r>
              <a:rPr lang="en-US" sz="2000" b="1" dirty="0"/>
              <a:t>MKT 603: </a:t>
            </a:r>
            <a:r>
              <a:rPr lang="en-US" sz="2000" dirty="0"/>
              <a:t>Customer Service and Relationship Management (Virtual and On-Campus)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8015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Electives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Alternative </a:t>
            </a:r>
            <a:r>
              <a:rPr lang="en-US" b="1" dirty="0" smtClean="0"/>
              <a:t>Electives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BCOM 601: </a:t>
            </a:r>
            <a:r>
              <a:rPr lang="en-US" dirty="0"/>
              <a:t>Managerial Communication (Virtual and On-Campus)</a:t>
            </a:r>
          </a:p>
          <a:p>
            <a:r>
              <a:rPr lang="en-US" b="1" dirty="0"/>
              <a:t>BCOM 680: </a:t>
            </a:r>
            <a:r>
              <a:rPr lang="en-US" dirty="0"/>
              <a:t>Corporate Communication (Virtual and On-Campus)</a:t>
            </a:r>
          </a:p>
          <a:p>
            <a:r>
              <a:rPr lang="en-US" b="1" dirty="0"/>
              <a:t>COMM 606: </a:t>
            </a:r>
            <a:r>
              <a:rPr lang="en-US" dirty="0"/>
              <a:t>Conflict Management through Communication (Virtual and On-Campus)</a:t>
            </a:r>
          </a:p>
          <a:p>
            <a:r>
              <a:rPr lang="en-US" b="1" dirty="0"/>
              <a:t>GLE 810: </a:t>
            </a:r>
            <a:r>
              <a:rPr lang="en-US" dirty="0"/>
              <a:t>Topics in Contemporary Assessment (Virtual and On-Campus)</a:t>
            </a:r>
          </a:p>
          <a:p>
            <a:r>
              <a:rPr lang="en-US" b="1" dirty="0"/>
              <a:t>LDRS 800: </a:t>
            </a:r>
            <a:r>
              <a:rPr lang="en-US" dirty="0"/>
              <a:t>Organizational Leadership (Virtual and On-Campus)</a:t>
            </a:r>
          </a:p>
          <a:p>
            <a:r>
              <a:rPr lang="en-US" b="1" dirty="0"/>
              <a:t>MGT 605: </a:t>
            </a:r>
            <a:r>
              <a:rPr lang="en-US" dirty="0"/>
              <a:t>Entrepreneurship (Virtual and On-Campus)</a:t>
            </a:r>
          </a:p>
          <a:p>
            <a:r>
              <a:rPr lang="en-US" b="1" dirty="0"/>
              <a:t>MGT 622: </a:t>
            </a:r>
            <a:r>
              <a:rPr lang="en-US" dirty="0"/>
              <a:t>Service and Operations Management (Virtual and On-Campus)</a:t>
            </a:r>
          </a:p>
          <a:p>
            <a:r>
              <a:rPr lang="en-US" b="1" dirty="0"/>
              <a:t>MKT 609: </a:t>
            </a:r>
            <a:r>
              <a:rPr lang="en-US" dirty="0"/>
              <a:t>Strategic Electronic Marketing (Virtual and On-Campus)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0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653</Words>
  <Application>Microsoft Office PowerPoint</Application>
  <PresentationFormat>On-screen Show (4:3)</PresentationFormat>
  <Paragraphs>90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e-Learning Professional</vt:lpstr>
      <vt:lpstr>Why  e-Learning?</vt:lpstr>
      <vt:lpstr>Birth of a Plan</vt:lpstr>
      <vt:lpstr>Future for Students</vt:lpstr>
      <vt:lpstr>e-Learning Market</vt:lpstr>
      <vt:lpstr>e-Learning Industry</vt:lpstr>
      <vt:lpstr>Description of Program</vt:lpstr>
      <vt:lpstr>Curriculum</vt:lpstr>
      <vt:lpstr>Alternative Electives</vt:lpstr>
      <vt:lpstr>Students</vt:lpstr>
      <vt:lpstr>Students</vt:lpstr>
      <vt:lpstr>Academic &amp; Professional Skills</vt:lpstr>
    </vt:vector>
  </TitlesOfParts>
  <Company>Fort Hays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Professional</dc:title>
  <dc:creator>Daniel Kulmala</dc:creator>
  <cp:lastModifiedBy>7Copy</cp:lastModifiedBy>
  <cp:revision>22</cp:revision>
  <dcterms:created xsi:type="dcterms:W3CDTF">2014-10-06T21:03:28Z</dcterms:created>
  <dcterms:modified xsi:type="dcterms:W3CDTF">2014-10-20T17:24:46Z</dcterms:modified>
</cp:coreProperties>
</file>