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69" r:id="rId3"/>
    <p:sldId id="270" r:id="rId4"/>
    <p:sldId id="271" r:id="rId5"/>
    <p:sldId id="259" r:id="rId6"/>
    <p:sldId id="272" r:id="rId7"/>
    <p:sldId id="278" r:id="rId8"/>
    <p:sldId id="274" r:id="rId9"/>
    <p:sldId id="277" r:id="rId10"/>
    <p:sldId id="275" r:id="rId11"/>
    <p:sldId id="279" r:id="rId12"/>
    <p:sldId id="280" r:id="rId13"/>
    <p:sldId id="281" r:id="rId14"/>
    <p:sldId id="273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71" autoAdjust="0"/>
  </p:normalViewPr>
  <p:slideViewPr>
    <p:cSldViewPr>
      <p:cViewPr>
        <p:scale>
          <a:sx n="76" d="100"/>
          <a:sy n="76" d="100"/>
        </p:scale>
        <p:origin x="-438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C24959-2E4D-4317-95F4-BB404FD5228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00A619-155F-40D7-9773-BE0330AD79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40386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Stand and Deliver: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Teaching </a:t>
            </a:r>
            <a:r>
              <a:rPr lang="en-US" dirty="0"/>
              <a:t>GLS students to teach in various settings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AGLSP 2014</a:t>
            </a:r>
            <a:endParaRPr lang="en-US" dirty="0"/>
          </a:p>
        </p:txBody>
      </p:sp>
      <p:pic>
        <p:nvPicPr>
          <p:cNvPr id="1026" name="Picture 2" descr="C:\Users\dfinkel\AppData\Local\Microsoft\Windows\Temporary Internet Files\Content.IE5\V516I7OX\MC90043959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599"/>
            <a:ext cx="3868626" cy="471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6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Assistant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 masters degrees on our campus: </a:t>
            </a:r>
          </a:p>
          <a:p>
            <a:pPr lvl="1"/>
            <a:r>
              <a:rPr lang="en-US" dirty="0" smtClean="0"/>
              <a:t>6000 undergraduate students</a:t>
            </a:r>
          </a:p>
          <a:p>
            <a:pPr lvl="1"/>
            <a:r>
              <a:rPr lang="en-US" dirty="0" smtClean="0"/>
              <a:t>500 graduate students </a:t>
            </a:r>
          </a:p>
          <a:p>
            <a:pPr lvl="1"/>
            <a:r>
              <a:rPr lang="en-US" dirty="0" smtClean="0"/>
              <a:t>no paid teaching assistants</a:t>
            </a:r>
          </a:p>
          <a:p>
            <a:endParaRPr lang="en-US" dirty="0" smtClean="0"/>
          </a:p>
          <a:p>
            <a:r>
              <a:rPr lang="en-US" dirty="0" smtClean="0"/>
              <a:t>Students get course credit &amp; experience.</a:t>
            </a:r>
          </a:p>
          <a:p>
            <a:r>
              <a:rPr lang="en-US" dirty="0" smtClean="0"/>
              <a:t>Instructors get a teaching assistant.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8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Assistant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 is encouraged to select introductory level course they are most likely to be hired to teach.</a:t>
            </a:r>
          </a:p>
          <a:p>
            <a:endParaRPr lang="en-US" dirty="0" smtClean="0"/>
          </a:p>
          <a:p>
            <a:r>
              <a:rPr lang="en-US" dirty="0" smtClean="0"/>
              <a:t>Student approaches instructor, with support of GLS director, to initiate discussion of TA contract.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23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Assistant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Teaching assistant will:</a:t>
            </a:r>
          </a:p>
          <a:p>
            <a:pPr lvl="1"/>
            <a:r>
              <a:rPr lang="en-US" dirty="0"/>
              <a:t>Teach </a:t>
            </a:r>
            <a:r>
              <a:rPr lang="en-US" dirty="0" smtClean="0"/>
              <a:t>15%-30% of </a:t>
            </a:r>
            <a:r>
              <a:rPr lang="en-US" dirty="0"/>
              <a:t>class </a:t>
            </a:r>
            <a:r>
              <a:rPr lang="en-US" dirty="0" smtClean="0"/>
              <a:t>meetings/lectures.</a:t>
            </a:r>
            <a:endParaRPr lang="en-US" sz="3300" dirty="0"/>
          </a:p>
          <a:p>
            <a:pPr lvl="1"/>
            <a:r>
              <a:rPr lang="en-US" dirty="0"/>
              <a:t>Participate in discussion/design of course and assignments.</a:t>
            </a:r>
            <a:endParaRPr lang="en-US" sz="3300" dirty="0"/>
          </a:p>
          <a:p>
            <a:pPr lvl="1"/>
            <a:r>
              <a:rPr lang="en-US" dirty="0" smtClean="0"/>
              <a:t>Assist </a:t>
            </a:r>
            <a:r>
              <a:rPr lang="en-US" dirty="0"/>
              <a:t>with grading course assignments.</a:t>
            </a:r>
            <a:endParaRPr lang="en-US" sz="3300" dirty="0"/>
          </a:p>
          <a:p>
            <a:pPr lvl="1"/>
            <a:r>
              <a:rPr lang="en-US" dirty="0"/>
              <a:t>Collect student evaluations of his/her performance.</a:t>
            </a:r>
            <a:endParaRPr lang="en-US" sz="3300" dirty="0"/>
          </a:p>
          <a:p>
            <a:pPr lvl="1"/>
            <a:r>
              <a:rPr lang="en-US" dirty="0"/>
              <a:t>Produce a reflective essay on the teaching experience: what was learned, what went well, points for improvement, impact on teaching philosophy.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4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Assistant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Instructor of record will:</a:t>
            </a:r>
          </a:p>
          <a:p>
            <a:pPr lvl="1"/>
            <a:r>
              <a:rPr lang="en-US" dirty="0"/>
              <a:t>Provide written review of teaching assistant’s teaching performance.</a:t>
            </a:r>
          </a:p>
          <a:p>
            <a:pPr lvl="1"/>
            <a:r>
              <a:rPr lang="en-US" dirty="0"/>
              <a:t>Integrate teaching assistant in discussion/design of course and </a:t>
            </a:r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Assign a grade for the course (P/F)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5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= </a:t>
            </a:r>
            <a:r>
              <a:rPr lang="en-US" dirty="0" smtClean="0">
                <a:solidFill>
                  <a:srgbClr val="C00000"/>
                </a:solidFill>
              </a:rPr>
              <a:t>Teaching Dossier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Teaching Philosophy</a:t>
            </a:r>
          </a:p>
          <a:p>
            <a:r>
              <a:rPr lang="en-US" dirty="0" smtClean="0"/>
              <a:t>TA experience</a:t>
            </a:r>
          </a:p>
          <a:p>
            <a:r>
              <a:rPr lang="en-US" dirty="0" smtClean="0"/>
              <a:t>Faculty/peer reviews of teaching</a:t>
            </a:r>
          </a:p>
          <a:p>
            <a:r>
              <a:rPr lang="en-US" dirty="0" smtClean="0"/>
              <a:t>Student reviews of teaching</a:t>
            </a:r>
          </a:p>
          <a:p>
            <a:r>
              <a:rPr lang="en-US" dirty="0" smtClean="0"/>
              <a:t>Working knowledge of pedagogical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59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Story: </a:t>
            </a:r>
            <a:r>
              <a:rPr lang="en-US" dirty="0" err="1" smtClean="0">
                <a:solidFill>
                  <a:srgbClr val="C00000"/>
                </a:solidFill>
              </a:rPr>
              <a:t>JoEllen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81" t="13647" r="40001" b="42265"/>
          <a:stretch/>
        </p:blipFill>
        <p:spPr>
          <a:xfrm>
            <a:off x="6013350" y="2895600"/>
            <a:ext cx="2879271" cy="1752600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5486400" cy="4572000"/>
          </a:xfrm>
        </p:spPr>
        <p:txBody>
          <a:bodyPr/>
          <a:lstStyle/>
          <a:p>
            <a:r>
              <a:rPr lang="en-US" dirty="0" smtClean="0"/>
              <a:t>Teaching focus: English</a:t>
            </a:r>
          </a:p>
          <a:p>
            <a:r>
              <a:rPr lang="en-US" dirty="0" smtClean="0"/>
              <a:t>Thesis: Writing Centers</a:t>
            </a:r>
          </a:p>
          <a:p>
            <a:r>
              <a:rPr lang="en-US" dirty="0" smtClean="0"/>
              <a:t>First job: adjunct instructor at local community college</a:t>
            </a:r>
          </a:p>
          <a:p>
            <a:r>
              <a:rPr lang="en-US" dirty="0" smtClean="0"/>
              <a:t>Full-time job: Coordinator of Supplemental Instruction</a:t>
            </a:r>
          </a:p>
          <a:p>
            <a:pPr lvl="1"/>
            <a:r>
              <a:rPr lang="en-US" dirty="0" smtClean="0"/>
              <a:t>Because administrator knew of her expertise in student success issues resulting from her thesis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7586" y="1752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“I needed a teaching philosophy to get the job.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 was hired on the spot.”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6208" y="487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“All the things I learned doing my thesis applied to the coordinator position.”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9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Colleges and universities are relying more heavily on adjunct instruction.</a:t>
            </a:r>
          </a:p>
          <a:p>
            <a:r>
              <a:rPr lang="en-US" dirty="0" smtClean="0"/>
              <a:t>In general, adjunct instructors are required to have at least a masters degree.</a:t>
            </a:r>
          </a:p>
          <a:p>
            <a:endParaRPr lang="en-US" dirty="0" smtClean="0"/>
          </a:p>
          <a:p>
            <a:r>
              <a:rPr lang="en-US" dirty="0" smtClean="0"/>
              <a:t>A significant proportion of GLS students are interested in teaching at the post-secondary level.</a:t>
            </a:r>
          </a:p>
          <a:p>
            <a:pPr lvl="1"/>
            <a:r>
              <a:rPr lang="en-US" dirty="0" smtClean="0"/>
              <a:t>64% of students in my program “very interested”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7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Are </a:t>
            </a:r>
            <a:r>
              <a:rPr lang="en-US" i="1" dirty="0" smtClean="0">
                <a:solidFill>
                  <a:srgbClr val="C00000"/>
                </a:solidFill>
              </a:rPr>
              <a:t>GLS programs preparing </a:t>
            </a:r>
            <a:r>
              <a:rPr lang="en-US" i="1" dirty="0">
                <a:solidFill>
                  <a:srgbClr val="C00000"/>
                </a:solidFill>
              </a:rPr>
              <a:t>our students to teach?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Imperfect </a:t>
            </a:r>
            <a:r>
              <a:rPr lang="en-US" dirty="0"/>
              <a:t>survey of GLS webpages suggests less than 5% of programs offer instruction on </a:t>
            </a:r>
            <a:r>
              <a:rPr lang="en-US" dirty="0" smtClean="0"/>
              <a:t>teaching.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9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Recognize various settings in which GLS students may exercise pedagogical skills.</a:t>
            </a:r>
          </a:p>
          <a:p>
            <a:endParaRPr lang="en-US" dirty="0" smtClean="0"/>
          </a:p>
          <a:p>
            <a:r>
              <a:rPr lang="en-US" dirty="0"/>
              <a:t>Discuss methods for incorporating </a:t>
            </a:r>
            <a:r>
              <a:rPr lang="en-US" dirty="0" smtClean="0"/>
              <a:t>development of these pedagogical skills in </a:t>
            </a:r>
            <a:r>
              <a:rPr lang="en-US" dirty="0"/>
              <a:t>our GLS </a:t>
            </a:r>
            <a:r>
              <a:rPr lang="en-US" dirty="0" smtClean="0"/>
              <a:t>programs.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8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College Classroom</a:t>
            </a:r>
          </a:p>
          <a:p>
            <a:pPr lvl="1"/>
            <a:r>
              <a:rPr lang="en-US" sz="2200" dirty="0" smtClean="0"/>
              <a:t>Deborah Finkel, Indiana University Southeast</a:t>
            </a:r>
          </a:p>
          <a:p>
            <a:r>
              <a:rPr lang="en-US" dirty="0" smtClean="0"/>
              <a:t>Online </a:t>
            </a:r>
          </a:p>
          <a:p>
            <a:pPr lvl="1"/>
            <a:r>
              <a:rPr lang="en-US" sz="2200" dirty="0" smtClean="0"/>
              <a:t>Dan </a:t>
            </a:r>
            <a:r>
              <a:rPr lang="en-US" sz="2200" dirty="0" err="1" smtClean="0"/>
              <a:t>Kulmala</a:t>
            </a:r>
            <a:r>
              <a:rPr lang="en-US" sz="2200" dirty="0" smtClean="0"/>
              <a:t>, Fort Hays State University</a:t>
            </a:r>
          </a:p>
          <a:p>
            <a:r>
              <a:rPr lang="en-US" dirty="0" smtClean="0"/>
              <a:t>Business Environment</a:t>
            </a:r>
          </a:p>
          <a:p>
            <a:pPr lvl="1"/>
            <a:r>
              <a:rPr lang="en-US" sz="2200" dirty="0" smtClean="0"/>
              <a:t>Randi Edelman, Director of Marketing, Saks Fifth Avenue</a:t>
            </a:r>
          </a:p>
          <a:p>
            <a:pPr marL="36576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        Adjunct Professor, Temple University</a:t>
            </a:r>
          </a:p>
          <a:p>
            <a:r>
              <a:rPr lang="en-US" dirty="0" smtClean="0"/>
              <a:t>Public Spaces</a:t>
            </a:r>
          </a:p>
          <a:p>
            <a:pPr lvl="1"/>
            <a:r>
              <a:rPr lang="en-US" sz="2200" dirty="0" err="1" smtClean="0"/>
              <a:t>Marce</a:t>
            </a:r>
            <a:r>
              <a:rPr lang="en-US" sz="2200" dirty="0" smtClean="0"/>
              <a:t> Stayer, Houston Museum of Natural Sciences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Concentration in Post-Secondary Instruction</a:t>
            </a:r>
          </a:p>
          <a:p>
            <a:pPr lvl="1"/>
            <a:endParaRPr lang="en-US" dirty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/>
              <a:t>LBST-D591 Graduate Workshop on Teaching </a:t>
            </a:r>
            <a:r>
              <a:rPr lang="en-US" dirty="0" smtClean="0"/>
              <a:t>(2 </a:t>
            </a:r>
            <a:r>
              <a:rPr lang="en-US" dirty="0"/>
              <a:t>cr. hr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LBST-D550 </a:t>
            </a:r>
            <a:r>
              <a:rPr lang="en-US" dirty="0"/>
              <a:t>Teaching </a:t>
            </a:r>
            <a:r>
              <a:rPr lang="en-US" dirty="0" smtClean="0"/>
              <a:t>Assistant (3 cr. hr.)</a:t>
            </a:r>
          </a:p>
          <a:p>
            <a:pPr lvl="1"/>
            <a:r>
              <a:rPr lang="en-US" dirty="0" smtClean="0"/>
              <a:t>18 graduate credit hours in a particular field</a:t>
            </a:r>
          </a:p>
          <a:p>
            <a:pPr lvl="2"/>
            <a:r>
              <a:rPr lang="en-US" dirty="0" smtClean="0"/>
              <a:t>Required in our region</a:t>
            </a:r>
          </a:p>
          <a:p>
            <a:pPr lvl="2"/>
            <a:r>
              <a:rPr lang="en-US" dirty="0" smtClean="0"/>
              <a:t>Includes thesis project (6 cr. hr.)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418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Workshop on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Description</a:t>
            </a:r>
          </a:p>
          <a:p>
            <a:pPr marL="365760" lvl="1" indent="0">
              <a:buNone/>
            </a:pPr>
            <a:r>
              <a:rPr lang="en-US" dirty="0" smtClean="0"/>
              <a:t>Working </a:t>
            </a:r>
            <a:r>
              <a:rPr lang="en-US" dirty="0"/>
              <a:t>together and independently, students </a:t>
            </a:r>
            <a:r>
              <a:rPr lang="en-US" dirty="0" smtClean="0"/>
              <a:t>develop </a:t>
            </a:r>
            <a:r>
              <a:rPr lang="en-US" dirty="0"/>
              <a:t>a basic understanding of the pedagogical issues and mechanics of teaching at the college level. 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Each </a:t>
            </a:r>
            <a:r>
              <a:rPr lang="en-US" dirty="0"/>
              <a:t>student </a:t>
            </a:r>
            <a:r>
              <a:rPr lang="en-US" dirty="0" smtClean="0"/>
              <a:t>selects </a:t>
            </a:r>
            <a:r>
              <a:rPr lang="en-US" dirty="0"/>
              <a:t>a particular course to “build” during the semester.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Workshop on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Texts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Best Practices:</a:t>
            </a:r>
          </a:p>
          <a:p>
            <a:pPr marL="685800" lvl="2" indent="0">
              <a:buNone/>
            </a:pPr>
            <a:r>
              <a:rPr lang="en-US" dirty="0" err="1" smtClean="0"/>
              <a:t>Nilson</a:t>
            </a:r>
            <a:r>
              <a:rPr lang="en-US" dirty="0"/>
              <a:t>, L. B. (2010). </a:t>
            </a:r>
            <a:r>
              <a:rPr lang="en-US" i="1" dirty="0"/>
              <a:t>Teaching at its best: A research-based resource for college instructors</a:t>
            </a:r>
            <a:r>
              <a:rPr lang="en-US" dirty="0"/>
              <a:t> (3</a:t>
            </a:r>
            <a:r>
              <a:rPr lang="en-US" baseline="30000" dirty="0"/>
              <a:t>rd</a:t>
            </a:r>
            <a:r>
              <a:rPr lang="en-US" dirty="0"/>
              <a:t> ed.). San Francisco, CA: </a:t>
            </a:r>
            <a:r>
              <a:rPr lang="en-US" dirty="0" err="1"/>
              <a:t>Jossey</a:t>
            </a:r>
            <a:r>
              <a:rPr lang="en-US" dirty="0"/>
              <a:t>-Bass.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Effective Grading:</a:t>
            </a:r>
          </a:p>
          <a:p>
            <a:pPr marL="685800" lvl="2" indent="0">
              <a:buNone/>
            </a:pPr>
            <a:r>
              <a:rPr lang="en-US" dirty="0" err="1" smtClean="0"/>
              <a:t>Walvoord</a:t>
            </a:r>
            <a:r>
              <a:rPr lang="en-US" dirty="0"/>
              <a:t>, B. E. &amp; Anderson, V. J. (2010). </a:t>
            </a:r>
            <a:r>
              <a:rPr lang="en-US" i="1" dirty="0"/>
              <a:t>Effective grading: A tool for learning and assessment in college</a:t>
            </a:r>
            <a:r>
              <a:rPr lang="en-US" dirty="0"/>
              <a:t> (2</a:t>
            </a:r>
            <a:r>
              <a:rPr lang="en-US" baseline="30000" dirty="0"/>
              <a:t>nd</a:t>
            </a:r>
            <a:r>
              <a:rPr lang="en-US" dirty="0"/>
              <a:t> ed.). San Francisco, CA: </a:t>
            </a:r>
            <a:r>
              <a:rPr lang="en-US" dirty="0" err="1"/>
              <a:t>Jossey</a:t>
            </a:r>
            <a:r>
              <a:rPr lang="en-US" dirty="0"/>
              <a:t>-Bass</a:t>
            </a:r>
          </a:p>
        </p:txBody>
      </p:sp>
    </p:spTree>
    <p:extLst>
      <p:ext uri="{BB962C8B-B14F-4D97-AF65-F5344CB8AC3E}">
        <p14:creationId xmlns:p14="http://schemas.microsoft.com/office/powerpoint/2010/main" val="2546478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Workshop on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Course Content</a:t>
            </a:r>
          </a:p>
          <a:p>
            <a:pPr lvl="1"/>
            <a:r>
              <a:rPr lang="en-US" dirty="0" smtClean="0"/>
              <a:t>Learning goals</a:t>
            </a:r>
          </a:p>
          <a:p>
            <a:pPr lvl="1"/>
            <a:r>
              <a:rPr lang="en-US" dirty="0" smtClean="0"/>
              <a:t>Teaching methods</a:t>
            </a:r>
          </a:p>
          <a:p>
            <a:pPr lvl="1"/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Effective grading</a:t>
            </a:r>
          </a:p>
          <a:p>
            <a:pPr lvl="1"/>
            <a:r>
              <a:rPr lang="en-US" dirty="0" smtClean="0"/>
              <a:t>Teaching philosophy</a:t>
            </a:r>
          </a:p>
          <a:p>
            <a:pPr lvl="1"/>
            <a:r>
              <a:rPr lang="en-US" dirty="0" smtClean="0"/>
              <a:t>Final product = complete syllabus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50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354</TotalTime>
  <Words>596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Stand and Deliver:  Teaching GLS students to teach in various settings</vt:lpstr>
      <vt:lpstr>College Teaching</vt:lpstr>
      <vt:lpstr>QUESTION:</vt:lpstr>
      <vt:lpstr>Session Goals:</vt:lpstr>
      <vt:lpstr>AGENDA</vt:lpstr>
      <vt:lpstr>College Classroom</vt:lpstr>
      <vt:lpstr>Graduate Workshop on Teaching</vt:lpstr>
      <vt:lpstr>Graduate Workshop on Teaching</vt:lpstr>
      <vt:lpstr>Graduate Workshop on Teaching</vt:lpstr>
      <vt:lpstr>Teaching Assistant</vt:lpstr>
      <vt:lpstr>Teaching Assistant</vt:lpstr>
      <vt:lpstr>Teaching Assistant</vt:lpstr>
      <vt:lpstr>Teaching Assistant</vt:lpstr>
      <vt:lpstr>Result = Teaching Dossier</vt:lpstr>
      <vt:lpstr>Success Story: JoEllen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 Courses in GLS Programs</dc:title>
  <dc:creator>IU Southeast Computer User</dc:creator>
  <cp:lastModifiedBy>7Copy</cp:lastModifiedBy>
  <cp:revision>77</cp:revision>
  <dcterms:created xsi:type="dcterms:W3CDTF">2011-07-26T20:36:12Z</dcterms:created>
  <dcterms:modified xsi:type="dcterms:W3CDTF">2014-10-20T17:11:54Z</dcterms:modified>
</cp:coreProperties>
</file>