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8" r:id="rId2"/>
    <p:sldId id="257" r:id="rId3"/>
    <p:sldId id="259" r:id="rId4"/>
    <p:sldId id="260" r:id="rId5"/>
    <p:sldId id="261" r:id="rId6"/>
    <p:sldId id="262" r:id="rId7"/>
    <p:sldId id="268" r:id="rId8"/>
    <p:sldId id="264" r:id="rId9"/>
    <p:sldId id="266"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888"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48446-4F77-9145-8622-357672CB9F8B}" type="doc">
      <dgm:prSet loTypeId="urn:microsoft.com/office/officeart/2005/8/layout/vList2" loCatId="" qsTypeId="urn:microsoft.com/office/officeart/2005/8/quickstyle/3D1" qsCatId="3D" csTypeId="urn:microsoft.com/office/officeart/2005/8/colors/accent3_3" csCatId="accent3" phldr="1"/>
      <dgm:spPr/>
      <dgm:t>
        <a:bodyPr/>
        <a:lstStyle/>
        <a:p>
          <a:endParaRPr lang="en-US"/>
        </a:p>
      </dgm:t>
    </dgm:pt>
    <dgm:pt modelId="{721B2B31-0901-F44A-A428-922070A5D0BF}">
      <dgm:prSet/>
      <dgm:spPr/>
      <dgm:t>
        <a:bodyPr/>
        <a:lstStyle/>
        <a:p>
          <a:pPr rtl="0"/>
          <a:r>
            <a:rPr lang="en-US" b="1" dirty="0" smtClean="0"/>
            <a:t>A “cohort” is structured so that  students progress through a series of courses together</a:t>
          </a:r>
          <a:endParaRPr lang="en-US" dirty="0"/>
        </a:p>
      </dgm:t>
    </dgm:pt>
    <dgm:pt modelId="{ADBAB880-6863-2544-9CA4-FA00D78EE7C8}" type="parTrans" cxnId="{6C5143DF-313F-564D-8394-59206F7EFF84}">
      <dgm:prSet/>
      <dgm:spPr/>
      <dgm:t>
        <a:bodyPr/>
        <a:lstStyle/>
        <a:p>
          <a:endParaRPr lang="en-US"/>
        </a:p>
      </dgm:t>
    </dgm:pt>
    <dgm:pt modelId="{6A0B2810-3390-234F-840D-DCD1AB7679F9}" type="sibTrans" cxnId="{6C5143DF-313F-564D-8394-59206F7EFF84}">
      <dgm:prSet/>
      <dgm:spPr/>
      <dgm:t>
        <a:bodyPr/>
        <a:lstStyle/>
        <a:p>
          <a:endParaRPr lang="en-US"/>
        </a:p>
      </dgm:t>
    </dgm:pt>
    <dgm:pt modelId="{0AF7ABE1-C0C8-7D4D-9E80-1569FA0A8661}">
      <dgm:prSet/>
      <dgm:spPr/>
      <dgm:t>
        <a:bodyPr/>
        <a:lstStyle/>
        <a:p>
          <a:pPr rtl="0"/>
          <a:r>
            <a:rPr lang="en-US" b="1" dirty="0" smtClean="0"/>
            <a:t>Designed to facilitate the building of a ‘learning community’</a:t>
          </a:r>
          <a:endParaRPr lang="en-US" dirty="0"/>
        </a:p>
      </dgm:t>
    </dgm:pt>
    <dgm:pt modelId="{4B4FF21D-CF8F-BA43-9CF4-48738E04940C}" type="parTrans" cxnId="{67E6D5D1-1EF6-AB47-A638-5CB90848CBDB}">
      <dgm:prSet/>
      <dgm:spPr/>
      <dgm:t>
        <a:bodyPr/>
        <a:lstStyle/>
        <a:p>
          <a:endParaRPr lang="en-US"/>
        </a:p>
      </dgm:t>
    </dgm:pt>
    <dgm:pt modelId="{26F45BF7-D4BA-B94B-BE23-D2ED2105C3C0}" type="sibTrans" cxnId="{67E6D5D1-1EF6-AB47-A638-5CB90848CBDB}">
      <dgm:prSet/>
      <dgm:spPr/>
      <dgm:t>
        <a:bodyPr/>
        <a:lstStyle/>
        <a:p>
          <a:endParaRPr lang="en-US"/>
        </a:p>
      </dgm:t>
    </dgm:pt>
    <dgm:pt modelId="{C5CB0694-A6DB-9647-979A-8A428422625B}">
      <dgm:prSet/>
      <dgm:spPr/>
      <dgm:t>
        <a:bodyPr/>
        <a:lstStyle/>
        <a:p>
          <a:pPr rtl="0"/>
          <a:r>
            <a:rPr lang="en-US" b="1" dirty="0" smtClean="0"/>
            <a:t>Not a new phenomenon</a:t>
          </a:r>
          <a:endParaRPr lang="en-US" dirty="0"/>
        </a:p>
      </dgm:t>
    </dgm:pt>
    <dgm:pt modelId="{BE1D23D7-76F4-8045-9374-524FA5DFC003}" type="parTrans" cxnId="{E5104E6B-6393-3D4D-BDDC-42E3B80F7958}">
      <dgm:prSet/>
      <dgm:spPr/>
      <dgm:t>
        <a:bodyPr/>
        <a:lstStyle/>
        <a:p>
          <a:endParaRPr lang="en-US"/>
        </a:p>
      </dgm:t>
    </dgm:pt>
    <dgm:pt modelId="{41C8B540-8B79-9449-AC75-98C2B6C2A781}" type="sibTrans" cxnId="{E5104E6B-6393-3D4D-BDDC-42E3B80F7958}">
      <dgm:prSet/>
      <dgm:spPr/>
      <dgm:t>
        <a:bodyPr/>
        <a:lstStyle/>
        <a:p>
          <a:endParaRPr lang="en-US"/>
        </a:p>
      </dgm:t>
    </dgm:pt>
    <dgm:pt modelId="{C30F3D58-1429-BF43-893F-BFDC55DE981B}">
      <dgm:prSet/>
      <dgm:spPr/>
      <dgm:t>
        <a:bodyPr/>
        <a:lstStyle/>
        <a:p>
          <a:pPr rtl="0"/>
          <a:r>
            <a:rPr lang="en-US" b="1" smtClean="0"/>
            <a:t>Several different cohort models</a:t>
          </a:r>
          <a:endParaRPr lang="en-US"/>
        </a:p>
      </dgm:t>
    </dgm:pt>
    <dgm:pt modelId="{46768E84-0211-1B46-A2A4-3C9388BED1F0}" type="parTrans" cxnId="{6C330325-6A4A-2244-B805-9DC84194E15E}">
      <dgm:prSet/>
      <dgm:spPr/>
      <dgm:t>
        <a:bodyPr/>
        <a:lstStyle/>
        <a:p>
          <a:endParaRPr lang="en-US"/>
        </a:p>
      </dgm:t>
    </dgm:pt>
    <dgm:pt modelId="{A52731B8-E8F6-AD42-A6BB-F7FC86DC21E2}" type="sibTrans" cxnId="{6C330325-6A4A-2244-B805-9DC84194E15E}">
      <dgm:prSet/>
      <dgm:spPr/>
      <dgm:t>
        <a:bodyPr/>
        <a:lstStyle/>
        <a:p>
          <a:endParaRPr lang="en-US"/>
        </a:p>
      </dgm:t>
    </dgm:pt>
    <dgm:pt modelId="{312BAAF4-82B8-6B42-AF2A-4E74EBDF2C3C}">
      <dgm:prSet/>
      <dgm:spPr/>
      <dgm:t>
        <a:bodyPr/>
        <a:lstStyle/>
        <a:p>
          <a:pPr rtl="0"/>
          <a:r>
            <a:rPr lang="en-US" b="1" dirty="0" smtClean="0"/>
            <a:t>Optimal group size is 12-25</a:t>
          </a:r>
          <a:endParaRPr lang="en-US" dirty="0"/>
        </a:p>
      </dgm:t>
    </dgm:pt>
    <dgm:pt modelId="{9F6DD587-59DB-6A49-A1B8-C1A193397D49}" type="parTrans" cxnId="{079B6A0C-9A7F-B44E-964F-4F0EA1705C58}">
      <dgm:prSet/>
      <dgm:spPr/>
      <dgm:t>
        <a:bodyPr/>
        <a:lstStyle/>
        <a:p>
          <a:endParaRPr lang="en-US"/>
        </a:p>
      </dgm:t>
    </dgm:pt>
    <dgm:pt modelId="{6EECDFF7-8B42-7B4A-89DA-6E6C7014E288}" type="sibTrans" cxnId="{079B6A0C-9A7F-B44E-964F-4F0EA1705C58}">
      <dgm:prSet/>
      <dgm:spPr/>
      <dgm:t>
        <a:bodyPr/>
        <a:lstStyle/>
        <a:p>
          <a:endParaRPr lang="en-US"/>
        </a:p>
      </dgm:t>
    </dgm:pt>
    <dgm:pt modelId="{9ED431A7-3C2E-774C-8007-7D733808C582}" type="pres">
      <dgm:prSet presAssocID="{22348446-4F77-9145-8622-357672CB9F8B}" presName="linear" presStyleCnt="0">
        <dgm:presLayoutVars>
          <dgm:animLvl val="lvl"/>
          <dgm:resizeHandles val="exact"/>
        </dgm:presLayoutVars>
      </dgm:prSet>
      <dgm:spPr/>
      <dgm:t>
        <a:bodyPr/>
        <a:lstStyle/>
        <a:p>
          <a:endParaRPr lang="en-US"/>
        </a:p>
      </dgm:t>
    </dgm:pt>
    <dgm:pt modelId="{363ABC95-E805-704D-BA91-CD5703081E34}" type="pres">
      <dgm:prSet presAssocID="{721B2B31-0901-F44A-A428-922070A5D0BF}" presName="parentText" presStyleLbl="node1" presStyleIdx="0" presStyleCnt="5">
        <dgm:presLayoutVars>
          <dgm:chMax val="0"/>
          <dgm:bulletEnabled val="1"/>
        </dgm:presLayoutVars>
      </dgm:prSet>
      <dgm:spPr/>
      <dgm:t>
        <a:bodyPr/>
        <a:lstStyle/>
        <a:p>
          <a:endParaRPr lang="en-US"/>
        </a:p>
      </dgm:t>
    </dgm:pt>
    <dgm:pt modelId="{24753A2F-475B-7641-9FAA-BD228BF39FE2}" type="pres">
      <dgm:prSet presAssocID="{6A0B2810-3390-234F-840D-DCD1AB7679F9}" presName="spacer" presStyleCnt="0"/>
      <dgm:spPr/>
    </dgm:pt>
    <dgm:pt modelId="{8DAC5970-B891-3C41-99D8-30B9EA4965C2}" type="pres">
      <dgm:prSet presAssocID="{0AF7ABE1-C0C8-7D4D-9E80-1569FA0A8661}" presName="parentText" presStyleLbl="node1" presStyleIdx="1" presStyleCnt="5">
        <dgm:presLayoutVars>
          <dgm:chMax val="0"/>
          <dgm:bulletEnabled val="1"/>
        </dgm:presLayoutVars>
      </dgm:prSet>
      <dgm:spPr/>
      <dgm:t>
        <a:bodyPr/>
        <a:lstStyle/>
        <a:p>
          <a:endParaRPr lang="en-US"/>
        </a:p>
      </dgm:t>
    </dgm:pt>
    <dgm:pt modelId="{928A8058-7B74-7A49-A966-658AB16F2758}" type="pres">
      <dgm:prSet presAssocID="{26F45BF7-D4BA-B94B-BE23-D2ED2105C3C0}" presName="spacer" presStyleCnt="0"/>
      <dgm:spPr/>
    </dgm:pt>
    <dgm:pt modelId="{9339DBA1-8090-AD4E-94D6-3D34E26F1B7F}" type="pres">
      <dgm:prSet presAssocID="{C5CB0694-A6DB-9647-979A-8A428422625B}" presName="parentText" presStyleLbl="node1" presStyleIdx="2" presStyleCnt="5">
        <dgm:presLayoutVars>
          <dgm:chMax val="0"/>
          <dgm:bulletEnabled val="1"/>
        </dgm:presLayoutVars>
      </dgm:prSet>
      <dgm:spPr/>
      <dgm:t>
        <a:bodyPr/>
        <a:lstStyle/>
        <a:p>
          <a:endParaRPr lang="en-US"/>
        </a:p>
      </dgm:t>
    </dgm:pt>
    <dgm:pt modelId="{32D38FF6-40BF-9145-BEDD-1FED14470EA5}" type="pres">
      <dgm:prSet presAssocID="{41C8B540-8B79-9449-AC75-98C2B6C2A781}" presName="spacer" presStyleCnt="0"/>
      <dgm:spPr/>
    </dgm:pt>
    <dgm:pt modelId="{F853A41B-51B3-6F4E-9127-1408648849EE}" type="pres">
      <dgm:prSet presAssocID="{C30F3D58-1429-BF43-893F-BFDC55DE981B}" presName="parentText" presStyleLbl="node1" presStyleIdx="3" presStyleCnt="5">
        <dgm:presLayoutVars>
          <dgm:chMax val="0"/>
          <dgm:bulletEnabled val="1"/>
        </dgm:presLayoutVars>
      </dgm:prSet>
      <dgm:spPr/>
      <dgm:t>
        <a:bodyPr/>
        <a:lstStyle/>
        <a:p>
          <a:endParaRPr lang="en-US"/>
        </a:p>
      </dgm:t>
    </dgm:pt>
    <dgm:pt modelId="{8C3D2CA2-EEC9-8B46-B55D-D823A92F2872}" type="pres">
      <dgm:prSet presAssocID="{A52731B8-E8F6-AD42-A6BB-F7FC86DC21E2}" presName="spacer" presStyleCnt="0"/>
      <dgm:spPr/>
    </dgm:pt>
    <dgm:pt modelId="{E3615C94-AED7-CF47-8E44-CEDFB39619BB}" type="pres">
      <dgm:prSet presAssocID="{312BAAF4-82B8-6B42-AF2A-4E74EBDF2C3C}" presName="parentText" presStyleLbl="node1" presStyleIdx="4" presStyleCnt="5">
        <dgm:presLayoutVars>
          <dgm:chMax val="0"/>
          <dgm:bulletEnabled val="1"/>
        </dgm:presLayoutVars>
      </dgm:prSet>
      <dgm:spPr/>
      <dgm:t>
        <a:bodyPr/>
        <a:lstStyle/>
        <a:p>
          <a:endParaRPr lang="en-US"/>
        </a:p>
      </dgm:t>
    </dgm:pt>
  </dgm:ptLst>
  <dgm:cxnLst>
    <dgm:cxn modelId="{9F7202B7-0032-544B-BE59-68FC57E2D984}" type="presOf" srcId="{0AF7ABE1-C0C8-7D4D-9E80-1569FA0A8661}" destId="{8DAC5970-B891-3C41-99D8-30B9EA4965C2}" srcOrd="0" destOrd="0" presId="urn:microsoft.com/office/officeart/2005/8/layout/vList2"/>
    <dgm:cxn modelId="{67E6D5D1-1EF6-AB47-A638-5CB90848CBDB}" srcId="{22348446-4F77-9145-8622-357672CB9F8B}" destId="{0AF7ABE1-C0C8-7D4D-9E80-1569FA0A8661}" srcOrd="1" destOrd="0" parTransId="{4B4FF21D-CF8F-BA43-9CF4-48738E04940C}" sibTransId="{26F45BF7-D4BA-B94B-BE23-D2ED2105C3C0}"/>
    <dgm:cxn modelId="{71E3907D-E765-2647-959B-45948754B8D2}" type="presOf" srcId="{C30F3D58-1429-BF43-893F-BFDC55DE981B}" destId="{F853A41B-51B3-6F4E-9127-1408648849EE}" srcOrd="0" destOrd="0" presId="urn:microsoft.com/office/officeart/2005/8/layout/vList2"/>
    <dgm:cxn modelId="{1EF44BF4-5999-2F40-ACEB-70DE682FEB64}" type="presOf" srcId="{312BAAF4-82B8-6B42-AF2A-4E74EBDF2C3C}" destId="{E3615C94-AED7-CF47-8E44-CEDFB39619BB}" srcOrd="0" destOrd="0" presId="urn:microsoft.com/office/officeart/2005/8/layout/vList2"/>
    <dgm:cxn modelId="{6C330325-6A4A-2244-B805-9DC84194E15E}" srcId="{22348446-4F77-9145-8622-357672CB9F8B}" destId="{C30F3D58-1429-BF43-893F-BFDC55DE981B}" srcOrd="3" destOrd="0" parTransId="{46768E84-0211-1B46-A2A4-3C9388BED1F0}" sibTransId="{A52731B8-E8F6-AD42-A6BB-F7FC86DC21E2}"/>
    <dgm:cxn modelId="{4C224AD1-A8F6-694B-9C52-E860968B4C65}" type="presOf" srcId="{721B2B31-0901-F44A-A428-922070A5D0BF}" destId="{363ABC95-E805-704D-BA91-CD5703081E34}" srcOrd="0" destOrd="0" presId="urn:microsoft.com/office/officeart/2005/8/layout/vList2"/>
    <dgm:cxn modelId="{079B6A0C-9A7F-B44E-964F-4F0EA1705C58}" srcId="{22348446-4F77-9145-8622-357672CB9F8B}" destId="{312BAAF4-82B8-6B42-AF2A-4E74EBDF2C3C}" srcOrd="4" destOrd="0" parTransId="{9F6DD587-59DB-6A49-A1B8-C1A193397D49}" sibTransId="{6EECDFF7-8B42-7B4A-89DA-6E6C7014E288}"/>
    <dgm:cxn modelId="{6C5143DF-313F-564D-8394-59206F7EFF84}" srcId="{22348446-4F77-9145-8622-357672CB9F8B}" destId="{721B2B31-0901-F44A-A428-922070A5D0BF}" srcOrd="0" destOrd="0" parTransId="{ADBAB880-6863-2544-9CA4-FA00D78EE7C8}" sibTransId="{6A0B2810-3390-234F-840D-DCD1AB7679F9}"/>
    <dgm:cxn modelId="{A4F3D1BC-EE5A-DC40-B54E-8255E567C043}" type="presOf" srcId="{C5CB0694-A6DB-9647-979A-8A428422625B}" destId="{9339DBA1-8090-AD4E-94D6-3D34E26F1B7F}" srcOrd="0" destOrd="0" presId="urn:microsoft.com/office/officeart/2005/8/layout/vList2"/>
    <dgm:cxn modelId="{E5104E6B-6393-3D4D-BDDC-42E3B80F7958}" srcId="{22348446-4F77-9145-8622-357672CB9F8B}" destId="{C5CB0694-A6DB-9647-979A-8A428422625B}" srcOrd="2" destOrd="0" parTransId="{BE1D23D7-76F4-8045-9374-524FA5DFC003}" sibTransId="{41C8B540-8B79-9449-AC75-98C2B6C2A781}"/>
    <dgm:cxn modelId="{DFFD84D2-050E-B741-A6B4-CAA807377255}" type="presOf" srcId="{22348446-4F77-9145-8622-357672CB9F8B}" destId="{9ED431A7-3C2E-774C-8007-7D733808C582}" srcOrd="0" destOrd="0" presId="urn:microsoft.com/office/officeart/2005/8/layout/vList2"/>
    <dgm:cxn modelId="{AEA9B230-3064-C84A-8EC4-D49ED41EB2D7}" type="presParOf" srcId="{9ED431A7-3C2E-774C-8007-7D733808C582}" destId="{363ABC95-E805-704D-BA91-CD5703081E34}" srcOrd="0" destOrd="0" presId="urn:microsoft.com/office/officeart/2005/8/layout/vList2"/>
    <dgm:cxn modelId="{74ACEBD2-D417-B945-8B63-8173411517B7}" type="presParOf" srcId="{9ED431A7-3C2E-774C-8007-7D733808C582}" destId="{24753A2F-475B-7641-9FAA-BD228BF39FE2}" srcOrd="1" destOrd="0" presId="urn:microsoft.com/office/officeart/2005/8/layout/vList2"/>
    <dgm:cxn modelId="{B959EEDF-1DB8-A041-969E-36F85498880D}" type="presParOf" srcId="{9ED431A7-3C2E-774C-8007-7D733808C582}" destId="{8DAC5970-B891-3C41-99D8-30B9EA4965C2}" srcOrd="2" destOrd="0" presId="urn:microsoft.com/office/officeart/2005/8/layout/vList2"/>
    <dgm:cxn modelId="{B39DEF43-D6F2-4747-BE0C-C07E4275091B}" type="presParOf" srcId="{9ED431A7-3C2E-774C-8007-7D733808C582}" destId="{928A8058-7B74-7A49-A966-658AB16F2758}" srcOrd="3" destOrd="0" presId="urn:microsoft.com/office/officeart/2005/8/layout/vList2"/>
    <dgm:cxn modelId="{C693DC6E-9559-B040-9C67-5E589BC6E57F}" type="presParOf" srcId="{9ED431A7-3C2E-774C-8007-7D733808C582}" destId="{9339DBA1-8090-AD4E-94D6-3D34E26F1B7F}" srcOrd="4" destOrd="0" presId="urn:microsoft.com/office/officeart/2005/8/layout/vList2"/>
    <dgm:cxn modelId="{C5E24500-7D0F-5D43-99F3-9A6DA5D1889D}" type="presParOf" srcId="{9ED431A7-3C2E-774C-8007-7D733808C582}" destId="{32D38FF6-40BF-9145-BEDD-1FED14470EA5}" srcOrd="5" destOrd="0" presId="urn:microsoft.com/office/officeart/2005/8/layout/vList2"/>
    <dgm:cxn modelId="{7914B701-97F0-C04A-B6B1-F562621ACEC9}" type="presParOf" srcId="{9ED431A7-3C2E-774C-8007-7D733808C582}" destId="{F853A41B-51B3-6F4E-9127-1408648849EE}" srcOrd="6" destOrd="0" presId="urn:microsoft.com/office/officeart/2005/8/layout/vList2"/>
    <dgm:cxn modelId="{F79636FB-D865-B54A-B5FB-37B55641B2BD}" type="presParOf" srcId="{9ED431A7-3C2E-774C-8007-7D733808C582}" destId="{8C3D2CA2-EEC9-8B46-B55D-D823A92F2872}" srcOrd="7" destOrd="0" presId="urn:microsoft.com/office/officeart/2005/8/layout/vList2"/>
    <dgm:cxn modelId="{3CAB8397-7A33-3845-BBCD-E8C2429DFC53}" type="presParOf" srcId="{9ED431A7-3C2E-774C-8007-7D733808C582}" destId="{E3615C94-AED7-CF47-8E44-CEDFB39619B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0F3B21-30EF-C641-89ED-8BF71A10BD4D}" type="doc">
      <dgm:prSet loTypeId="urn:microsoft.com/office/officeart/2005/8/layout/hChevron3" loCatId="" qsTypeId="urn:microsoft.com/office/officeart/2005/8/quickstyle/simple4" qsCatId="simple" csTypeId="urn:microsoft.com/office/officeart/2005/8/colors/accent1_2" csCatId="accent1" phldr="1"/>
      <dgm:spPr/>
    </dgm:pt>
    <dgm:pt modelId="{C7ED677C-A512-4840-A7B4-61417DAB4598}">
      <dgm:prSet phldrT="[Text]" custT="1"/>
      <dgm:spPr/>
      <dgm:t>
        <a:bodyPr/>
        <a:lstStyle/>
        <a:p>
          <a:pPr>
            <a:lnSpc>
              <a:spcPct val="100000"/>
            </a:lnSpc>
            <a:spcAft>
              <a:spcPts val="0"/>
            </a:spcAft>
          </a:pPr>
          <a:r>
            <a:rPr lang="en-US" sz="1800" dirty="0" smtClean="0"/>
            <a:t>Course</a:t>
          </a:r>
        </a:p>
        <a:p>
          <a:pPr>
            <a:lnSpc>
              <a:spcPct val="100000"/>
            </a:lnSpc>
            <a:spcAft>
              <a:spcPts val="0"/>
            </a:spcAft>
          </a:pPr>
          <a:r>
            <a:rPr lang="en-US" sz="1800" dirty="0" smtClean="0"/>
            <a:t>1</a:t>
          </a:r>
          <a:endParaRPr lang="en-US" sz="1800" dirty="0"/>
        </a:p>
      </dgm:t>
    </dgm:pt>
    <dgm:pt modelId="{5F5D303F-D6D6-2543-B3FD-BE6D0E108B86}" type="parTrans" cxnId="{110484C2-B275-084B-B041-0CCF29FA2204}">
      <dgm:prSet/>
      <dgm:spPr/>
      <dgm:t>
        <a:bodyPr/>
        <a:lstStyle/>
        <a:p>
          <a:endParaRPr lang="en-US"/>
        </a:p>
      </dgm:t>
    </dgm:pt>
    <dgm:pt modelId="{7035F56B-3428-A740-92D5-118F739A8247}" type="sibTrans" cxnId="{110484C2-B275-084B-B041-0CCF29FA2204}">
      <dgm:prSet/>
      <dgm:spPr/>
      <dgm:t>
        <a:bodyPr/>
        <a:lstStyle/>
        <a:p>
          <a:endParaRPr lang="en-US"/>
        </a:p>
      </dgm:t>
    </dgm:pt>
    <dgm:pt modelId="{45EB7554-E482-7A49-B595-76142BBB1319}">
      <dgm:prSet phldrT="[Text]" custT="1"/>
      <dgm:spPr/>
      <dgm:t>
        <a:bodyPr/>
        <a:lstStyle/>
        <a:p>
          <a:r>
            <a:rPr lang="en-US" sz="1800" dirty="0" smtClean="0"/>
            <a:t>Course 2</a:t>
          </a:r>
          <a:endParaRPr lang="en-US" sz="1800" dirty="0"/>
        </a:p>
      </dgm:t>
    </dgm:pt>
    <dgm:pt modelId="{1BACCF38-0BDA-E646-B5D6-5488A8E14A73}" type="parTrans" cxnId="{987EF88F-F8FA-BD43-842F-F707AB40EA34}">
      <dgm:prSet/>
      <dgm:spPr/>
      <dgm:t>
        <a:bodyPr/>
        <a:lstStyle/>
        <a:p>
          <a:endParaRPr lang="en-US"/>
        </a:p>
      </dgm:t>
    </dgm:pt>
    <dgm:pt modelId="{7AE7A427-25B4-A845-8DAB-00E2C140FFFE}" type="sibTrans" cxnId="{987EF88F-F8FA-BD43-842F-F707AB40EA34}">
      <dgm:prSet/>
      <dgm:spPr/>
      <dgm:t>
        <a:bodyPr/>
        <a:lstStyle/>
        <a:p>
          <a:endParaRPr lang="en-US"/>
        </a:p>
      </dgm:t>
    </dgm:pt>
    <dgm:pt modelId="{F8BBE2BB-F168-7B41-B197-75F0969DB019}">
      <dgm:prSet phldrT="[Text]" custT="1"/>
      <dgm:spPr/>
      <dgm:t>
        <a:bodyPr/>
        <a:lstStyle/>
        <a:p>
          <a:r>
            <a:rPr lang="en-US" sz="1800" dirty="0" smtClean="0"/>
            <a:t>Course 3</a:t>
          </a:r>
          <a:endParaRPr lang="en-US" sz="1800" dirty="0"/>
        </a:p>
      </dgm:t>
    </dgm:pt>
    <dgm:pt modelId="{1531C108-087B-B443-9710-07E7046F9880}" type="parTrans" cxnId="{752BB761-F488-A24B-A6B6-A9FE096E7322}">
      <dgm:prSet/>
      <dgm:spPr/>
      <dgm:t>
        <a:bodyPr/>
        <a:lstStyle/>
        <a:p>
          <a:endParaRPr lang="en-US"/>
        </a:p>
      </dgm:t>
    </dgm:pt>
    <dgm:pt modelId="{A2DCF7E1-FD90-004F-AE99-FBAB16161446}" type="sibTrans" cxnId="{752BB761-F488-A24B-A6B6-A9FE096E7322}">
      <dgm:prSet/>
      <dgm:spPr/>
      <dgm:t>
        <a:bodyPr/>
        <a:lstStyle/>
        <a:p>
          <a:endParaRPr lang="en-US"/>
        </a:p>
      </dgm:t>
    </dgm:pt>
    <dgm:pt modelId="{56A20C62-CC31-B746-8543-2582B6150F7D}">
      <dgm:prSet phldrT="[Text]" custT="1"/>
      <dgm:spPr/>
      <dgm:t>
        <a:bodyPr/>
        <a:lstStyle/>
        <a:p>
          <a:r>
            <a:rPr lang="en-US" sz="1800" dirty="0" err="1" smtClean="0"/>
            <a:t>Etc</a:t>
          </a:r>
          <a:endParaRPr lang="en-US" sz="1800" dirty="0"/>
        </a:p>
      </dgm:t>
    </dgm:pt>
    <dgm:pt modelId="{13B5A5CE-80D0-2940-B455-546AEB80F7E3}" type="parTrans" cxnId="{86151B71-796B-6F4D-AA8B-D5FEE8E6739A}">
      <dgm:prSet/>
      <dgm:spPr/>
      <dgm:t>
        <a:bodyPr/>
        <a:lstStyle/>
        <a:p>
          <a:endParaRPr lang="en-US"/>
        </a:p>
      </dgm:t>
    </dgm:pt>
    <dgm:pt modelId="{74F73159-AD59-E646-8647-3B54C6F499D0}" type="sibTrans" cxnId="{86151B71-796B-6F4D-AA8B-D5FEE8E6739A}">
      <dgm:prSet/>
      <dgm:spPr/>
      <dgm:t>
        <a:bodyPr/>
        <a:lstStyle/>
        <a:p>
          <a:endParaRPr lang="en-US"/>
        </a:p>
      </dgm:t>
    </dgm:pt>
    <dgm:pt modelId="{572B07DD-B485-AD4B-975A-53C07803FC68}" type="pres">
      <dgm:prSet presAssocID="{9B0F3B21-30EF-C641-89ED-8BF71A10BD4D}" presName="Name0" presStyleCnt="0">
        <dgm:presLayoutVars>
          <dgm:dir/>
          <dgm:resizeHandles val="exact"/>
        </dgm:presLayoutVars>
      </dgm:prSet>
      <dgm:spPr/>
    </dgm:pt>
    <dgm:pt modelId="{E2F71DEB-D1BE-004D-8AEE-5071F7893293}" type="pres">
      <dgm:prSet presAssocID="{C7ED677C-A512-4840-A7B4-61417DAB4598}" presName="parTxOnly" presStyleLbl="node1" presStyleIdx="0" presStyleCnt="4">
        <dgm:presLayoutVars>
          <dgm:bulletEnabled val="1"/>
        </dgm:presLayoutVars>
      </dgm:prSet>
      <dgm:spPr/>
      <dgm:t>
        <a:bodyPr/>
        <a:lstStyle/>
        <a:p>
          <a:endParaRPr lang="en-US"/>
        </a:p>
      </dgm:t>
    </dgm:pt>
    <dgm:pt modelId="{C9DC39CA-A902-D447-8B04-2CD7936AB5BE}" type="pres">
      <dgm:prSet presAssocID="{7035F56B-3428-A740-92D5-118F739A8247}" presName="parSpace" presStyleCnt="0"/>
      <dgm:spPr/>
    </dgm:pt>
    <dgm:pt modelId="{257DB922-655A-5C41-BDAD-4A70C75AFD06}" type="pres">
      <dgm:prSet presAssocID="{45EB7554-E482-7A49-B595-76142BBB1319}" presName="parTxOnly" presStyleLbl="node1" presStyleIdx="1" presStyleCnt="4">
        <dgm:presLayoutVars>
          <dgm:bulletEnabled val="1"/>
        </dgm:presLayoutVars>
      </dgm:prSet>
      <dgm:spPr/>
      <dgm:t>
        <a:bodyPr/>
        <a:lstStyle/>
        <a:p>
          <a:endParaRPr lang="en-US"/>
        </a:p>
      </dgm:t>
    </dgm:pt>
    <dgm:pt modelId="{086C0F54-2F78-3C41-91E9-2B3346A89046}" type="pres">
      <dgm:prSet presAssocID="{7AE7A427-25B4-A845-8DAB-00E2C140FFFE}" presName="parSpace" presStyleCnt="0"/>
      <dgm:spPr/>
    </dgm:pt>
    <dgm:pt modelId="{3DC81B4B-81C3-DE47-96AC-45802DC6D920}" type="pres">
      <dgm:prSet presAssocID="{F8BBE2BB-F168-7B41-B197-75F0969DB019}" presName="parTxOnly" presStyleLbl="node1" presStyleIdx="2" presStyleCnt="4" custLinFactNeighborX="572" custLinFactNeighborY="1506">
        <dgm:presLayoutVars>
          <dgm:bulletEnabled val="1"/>
        </dgm:presLayoutVars>
      </dgm:prSet>
      <dgm:spPr/>
      <dgm:t>
        <a:bodyPr/>
        <a:lstStyle/>
        <a:p>
          <a:endParaRPr lang="en-US"/>
        </a:p>
      </dgm:t>
    </dgm:pt>
    <dgm:pt modelId="{FEEE3DE7-8E6D-1B47-8E27-7EFBF150A100}" type="pres">
      <dgm:prSet presAssocID="{A2DCF7E1-FD90-004F-AE99-FBAB16161446}" presName="parSpace" presStyleCnt="0"/>
      <dgm:spPr/>
    </dgm:pt>
    <dgm:pt modelId="{92126F24-4B9F-8F4B-9F65-43E758E9E8E8}" type="pres">
      <dgm:prSet presAssocID="{56A20C62-CC31-B746-8543-2582B6150F7D}" presName="parTxOnly" presStyleLbl="node1" presStyleIdx="3" presStyleCnt="4">
        <dgm:presLayoutVars>
          <dgm:bulletEnabled val="1"/>
        </dgm:presLayoutVars>
      </dgm:prSet>
      <dgm:spPr/>
      <dgm:t>
        <a:bodyPr/>
        <a:lstStyle/>
        <a:p>
          <a:endParaRPr lang="en-US"/>
        </a:p>
      </dgm:t>
    </dgm:pt>
  </dgm:ptLst>
  <dgm:cxnLst>
    <dgm:cxn modelId="{110484C2-B275-084B-B041-0CCF29FA2204}" srcId="{9B0F3B21-30EF-C641-89ED-8BF71A10BD4D}" destId="{C7ED677C-A512-4840-A7B4-61417DAB4598}" srcOrd="0" destOrd="0" parTransId="{5F5D303F-D6D6-2543-B3FD-BE6D0E108B86}" sibTransId="{7035F56B-3428-A740-92D5-118F739A8247}"/>
    <dgm:cxn modelId="{610D1E09-B7D6-8744-A523-24B1B4C23C49}" type="presOf" srcId="{9B0F3B21-30EF-C641-89ED-8BF71A10BD4D}" destId="{572B07DD-B485-AD4B-975A-53C07803FC68}" srcOrd="0" destOrd="0" presId="urn:microsoft.com/office/officeart/2005/8/layout/hChevron3"/>
    <dgm:cxn modelId="{21D636D5-8510-024A-A738-44C6F1514416}" type="presOf" srcId="{56A20C62-CC31-B746-8543-2582B6150F7D}" destId="{92126F24-4B9F-8F4B-9F65-43E758E9E8E8}" srcOrd="0" destOrd="0" presId="urn:microsoft.com/office/officeart/2005/8/layout/hChevron3"/>
    <dgm:cxn modelId="{1AEB885D-357F-354E-A553-7B83C86D0D65}" type="presOf" srcId="{C7ED677C-A512-4840-A7B4-61417DAB4598}" destId="{E2F71DEB-D1BE-004D-8AEE-5071F7893293}" srcOrd="0" destOrd="0" presId="urn:microsoft.com/office/officeart/2005/8/layout/hChevron3"/>
    <dgm:cxn modelId="{FCAF5920-FD62-724E-96EF-FCAC403E245F}" type="presOf" srcId="{45EB7554-E482-7A49-B595-76142BBB1319}" destId="{257DB922-655A-5C41-BDAD-4A70C75AFD06}" srcOrd="0" destOrd="0" presId="urn:microsoft.com/office/officeart/2005/8/layout/hChevron3"/>
    <dgm:cxn modelId="{752BB761-F488-A24B-A6B6-A9FE096E7322}" srcId="{9B0F3B21-30EF-C641-89ED-8BF71A10BD4D}" destId="{F8BBE2BB-F168-7B41-B197-75F0969DB019}" srcOrd="2" destOrd="0" parTransId="{1531C108-087B-B443-9710-07E7046F9880}" sibTransId="{A2DCF7E1-FD90-004F-AE99-FBAB16161446}"/>
    <dgm:cxn modelId="{987EF88F-F8FA-BD43-842F-F707AB40EA34}" srcId="{9B0F3B21-30EF-C641-89ED-8BF71A10BD4D}" destId="{45EB7554-E482-7A49-B595-76142BBB1319}" srcOrd="1" destOrd="0" parTransId="{1BACCF38-0BDA-E646-B5D6-5488A8E14A73}" sibTransId="{7AE7A427-25B4-A845-8DAB-00E2C140FFFE}"/>
    <dgm:cxn modelId="{86151B71-796B-6F4D-AA8B-D5FEE8E6739A}" srcId="{9B0F3B21-30EF-C641-89ED-8BF71A10BD4D}" destId="{56A20C62-CC31-B746-8543-2582B6150F7D}" srcOrd="3" destOrd="0" parTransId="{13B5A5CE-80D0-2940-B455-546AEB80F7E3}" sibTransId="{74F73159-AD59-E646-8647-3B54C6F499D0}"/>
    <dgm:cxn modelId="{84BDCADF-34C6-984E-80D9-3D0C7D858F7D}" type="presOf" srcId="{F8BBE2BB-F168-7B41-B197-75F0969DB019}" destId="{3DC81B4B-81C3-DE47-96AC-45802DC6D920}" srcOrd="0" destOrd="0" presId="urn:microsoft.com/office/officeart/2005/8/layout/hChevron3"/>
    <dgm:cxn modelId="{A27560B1-9651-264A-BC66-7853229E28BC}" type="presParOf" srcId="{572B07DD-B485-AD4B-975A-53C07803FC68}" destId="{E2F71DEB-D1BE-004D-8AEE-5071F7893293}" srcOrd="0" destOrd="0" presId="urn:microsoft.com/office/officeart/2005/8/layout/hChevron3"/>
    <dgm:cxn modelId="{F3CB4286-0751-CF4E-AC33-51AEB686D7DE}" type="presParOf" srcId="{572B07DD-B485-AD4B-975A-53C07803FC68}" destId="{C9DC39CA-A902-D447-8B04-2CD7936AB5BE}" srcOrd="1" destOrd="0" presId="urn:microsoft.com/office/officeart/2005/8/layout/hChevron3"/>
    <dgm:cxn modelId="{C4034019-F35F-E142-9B57-EB86D045001C}" type="presParOf" srcId="{572B07DD-B485-AD4B-975A-53C07803FC68}" destId="{257DB922-655A-5C41-BDAD-4A70C75AFD06}" srcOrd="2" destOrd="0" presId="urn:microsoft.com/office/officeart/2005/8/layout/hChevron3"/>
    <dgm:cxn modelId="{B51311A3-9C3E-554E-AF34-9AFDE1AFA51C}" type="presParOf" srcId="{572B07DD-B485-AD4B-975A-53C07803FC68}" destId="{086C0F54-2F78-3C41-91E9-2B3346A89046}" srcOrd="3" destOrd="0" presId="urn:microsoft.com/office/officeart/2005/8/layout/hChevron3"/>
    <dgm:cxn modelId="{607E2978-3391-6741-A75F-BE60E03EE528}" type="presParOf" srcId="{572B07DD-B485-AD4B-975A-53C07803FC68}" destId="{3DC81B4B-81C3-DE47-96AC-45802DC6D920}" srcOrd="4" destOrd="0" presId="urn:microsoft.com/office/officeart/2005/8/layout/hChevron3"/>
    <dgm:cxn modelId="{C92F56B9-476B-DE45-A7C1-D17B7BCB724E}" type="presParOf" srcId="{572B07DD-B485-AD4B-975A-53C07803FC68}" destId="{FEEE3DE7-8E6D-1B47-8E27-7EFBF150A100}" srcOrd="5" destOrd="0" presId="urn:microsoft.com/office/officeart/2005/8/layout/hChevron3"/>
    <dgm:cxn modelId="{3509C081-C1A1-A245-8B25-30B5BB668D22}" type="presParOf" srcId="{572B07DD-B485-AD4B-975A-53C07803FC68}" destId="{92126F24-4B9F-8F4B-9F65-43E758E9E8E8}"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0F3B21-30EF-C641-89ED-8BF71A10BD4D}" type="doc">
      <dgm:prSet loTypeId="urn:microsoft.com/office/officeart/2005/8/layout/hChevron3" loCatId="" qsTypeId="urn:microsoft.com/office/officeart/2005/8/quickstyle/simple4" qsCatId="simple" csTypeId="urn:microsoft.com/office/officeart/2005/8/colors/accent1_2" csCatId="accent1" phldr="1"/>
      <dgm:spPr/>
    </dgm:pt>
    <dgm:pt modelId="{C7ED677C-A512-4840-A7B4-61417DAB4598}">
      <dgm:prSet phldrT="[Text]" custT="1"/>
      <dgm:spPr/>
      <dgm:t>
        <a:bodyPr/>
        <a:lstStyle/>
        <a:p>
          <a:pPr>
            <a:lnSpc>
              <a:spcPct val="100000"/>
            </a:lnSpc>
            <a:spcAft>
              <a:spcPts val="0"/>
            </a:spcAft>
          </a:pPr>
          <a:r>
            <a:rPr lang="en-US" sz="1800" dirty="0" smtClean="0"/>
            <a:t>Course</a:t>
          </a:r>
        </a:p>
        <a:p>
          <a:pPr>
            <a:lnSpc>
              <a:spcPct val="100000"/>
            </a:lnSpc>
            <a:spcAft>
              <a:spcPts val="0"/>
            </a:spcAft>
          </a:pPr>
          <a:r>
            <a:rPr lang="en-US" sz="1800" dirty="0" smtClean="0"/>
            <a:t>1</a:t>
          </a:r>
          <a:endParaRPr lang="en-US" sz="1800" dirty="0"/>
        </a:p>
      </dgm:t>
    </dgm:pt>
    <dgm:pt modelId="{5F5D303F-D6D6-2543-B3FD-BE6D0E108B86}" type="parTrans" cxnId="{110484C2-B275-084B-B041-0CCF29FA2204}">
      <dgm:prSet/>
      <dgm:spPr/>
      <dgm:t>
        <a:bodyPr/>
        <a:lstStyle/>
        <a:p>
          <a:endParaRPr lang="en-US"/>
        </a:p>
      </dgm:t>
    </dgm:pt>
    <dgm:pt modelId="{7035F56B-3428-A740-92D5-118F739A8247}" type="sibTrans" cxnId="{110484C2-B275-084B-B041-0CCF29FA2204}">
      <dgm:prSet/>
      <dgm:spPr/>
      <dgm:t>
        <a:bodyPr/>
        <a:lstStyle/>
        <a:p>
          <a:endParaRPr lang="en-US"/>
        </a:p>
      </dgm:t>
    </dgm:pt>
    <dgm:pt modelId="{45EB7554-E482-7A49-B595-76142BBB1319}">
      <dgm:prSet phldrT="[Text]" custT="1"/>
      <dgm:spPr/>
      <dgm:t>
        <a:bodyPr/>
        <a:lstStyle/>
        <a:p>
          <a:r>
            <a:rPr lang="en-US" sz="1800" dirty="0" smtClean="0"/>
            <a:t>Course 2</a:t>
          </a:r>
          <a:endParaRPr lang="en-US" sz="1800" dirty="0"/>
        </a:p>
      </dgm:t>
    </dgm:pt>
    <dgm:pt modelId="{1BACCF38-0BDA-E646-B5D6-5488A8E14A73}" type="parTrans" cxnId="{987EF88F-F8FA-BD43-842F-F707AB40EA34}">
      <dgm:prSet/>
      <dgm:spPr/>
      <dgm:t>
        <a:bodyPr/>
        <a:lstStyle/>
        <a:p>
          <a:endParaRPr lang="en-US"/>
        </a:p>
      </dgm:t>
    </dgm:pt>
    <dgm:pt modelId="{7AE7A427-25B4-A845-8DAB-00E2C140FFFE}" type="sibTrans" cxnId="{987EF88F-F8FA-BD43-842F-F707AB40EA34}">
      <dgm:prSet/>
      <dgm:spPr/>
      <dgm:t>
        <a:bodyPr/>
        <a:lstStyle/>
        <a:p>
          <a:endParaRPr lang="en-US"/>
        </a:p>
      </dgm:t>
    </dgm:pt>
    <dgm:pt modelId="{F8BBE2BB-F168-7B41-B197-75F0969DB019}">
      <dgm:prSet phldrT="[Text]" custT="1"/>
      <dgm:spPr/>
      <dgm:t>
        <a:bodyPr/>
        <a:lstStyle/>
        <a:p>
          <a:r>
            <a:rPr lang="en-US" sz="1800" dirty="0" smtClean="0"/>
            <a:t>Course 3</a:t>
          </a:r>
          <a:endParaRPr lang="en-US" sz="1800" dirty="0"/>
        </a:p>
      </dgm:t>
    </dgm:pt>
    <dgm:pt modelId="{1531C108-087B-B443-9710-07E7046F9880}" type="parTrans" cxnId="{752BB761-F488-A24B-A6B6-A9FE096E7322}">
      <dgm:prSet/>
      <dgm:spPr/>
      <dgm:t>
        <a:bodyPr/>
        <a:lstStyle/>
        <a:p>
          <a:endParaRPr lang="en-US"/>
        </a:p>
      </dgm:t>
    </dgm:pt>
    <dgm:pt modelId="{A2DCF7E1-FD90-004F-AE99-FBAB16161446}" type="sibTrans" cxnId="{752BB761-F488-A24B-A6B6-A9FE096E7322}">
      <dgm:prSet/>
      <dgm:spPr/>
      <dgm:t>
        <a:bodyPr/>
        <a:lstStyle/>
        <a:p>
          <a:endParaRPr lang="en-US"/>
        </a:p>
      </dgm:t>
    </dgm:pt>
    <dgm:pt modelId="{572B07DD-B485-AD4B-975A-53C07803FC68}" type="pres">
      <dgm:prSet presAssocID="{9B0F3B21-30EF-C641-89ED-8BF71A10BD4D}" presName="Name0" presStyleCnt="0">
        <dgm:presLayoutVars>
          <dgm:dir/>
          <dgm:resizeHandles val="exact"/>
        </dgm:presLayoutVars>
      </dgm:prSet>
      <dgm:spPr/>
    </dgm:pt>
    <dgm:pt modelId="{E2F71DEB-D1BE-004D-8AEE-5071F7893293}" type="pres">
      <dgm:prSet presAssocID="{C7ED677C-A512-4840-A7B4-61417DAB4598}" presName="parTxOnly" presStyleLbl="node1" presStyleIdx="0" presStyleCnt="3">
        <dgm:presLayoutVars>
          <dgm:bulletEnabled val="1"/>
        </dgm:presLayoutVars>
      </dgm:prSet>
      <dgm:spPr/>
      <dgm:t>
        <a:bodyPr/>
        <a:lstStyle/>
        <a:p>
          <a:endParaRPr lang="en-US"/>
        </a:p>
      </dgm:t>
    </dgm:pt>
    <dgm:pt modelId="{C9DC39CA-A902-D447-8B04-2CD7936AB5BE}" type="pres">
      <dgm:prSet presAssocID="{7035F56B-3428-A740-92D5-118F739A8247}" presName="parSpace" presStyleCnt="0"/>
      <dgm:spPr/>
    </dgm:pt>
    <dgm:pt modelId="{257DB922-655A-5C41-BDAD-4A70C75AFD06}" type="pres">
      <dgm:prSet presAssocID="{45EB7554-E482-7A49-B595-76142BBB1319}" presName="parTxOnly" presStyleLbl="node1" presStyleIdx="1" presStyleCnt="3">
        <dgm:presLayoutVars>
          <dgm:bulletEnabled val="1"/>
        </dgm:presLayoutVars>
      </dgm:prSet>
      <dgm:spPr/>
      <dgm:t>
        <a:bodyPr/>
        <a:lstStyle/>
        <a:p>
          <a:endParaRPr lang="en-US"/>
        </a:p>
      </dgm:t>
    </dgm:pt>
    <dgm:pt modelId="{086C0F54-2F78-3C41-91E9-2B3346A89046}" type="pres">
      <dgm:prSet presAssocID="{7AE7A427-25B4-A845-8DAB-00E2C140FFFE}" presName="parSpace" presStyleCnt="0"/>
      <dgm:spPr/>
    </dgm:pt>
    <dgm:pt modelId="{3DC81B4B-81C3-DE47-96AC-45802DC6D920}" type="pres">
      <dgm:prSet presAssocID="{F8BBE2BB-F168-7B41-B197-75F0969DB019}" presName="parTxOnly" presStyleLbl="node1" presStyleIdx="2" presStyleCnt="3" custLinFactNeighborX="572" custLinFactNeighborY="1506">
        <dgm:presLayoutVars>
          <dgm:bulletEnabled val="1"/>
        </dgm:presLayoutVars>
      </dgm:prSet>
      <dgm:spPr/>
      <dgm:t>
        <a:bodyPr/>
        <a:lstStyle/>
        <a:p>
          <a:endParaRPr lang="en-US"/>
        </a:p>
      </dgm:t>
    </dgm:pt>
  </dgm:ptLst>
  <dgm:cxnLst>
    <dgm:cxn modelId="{110484C2-B275-084B-B041-0CCF29FA2204}" srcId="{9B0F3B21-30EF-C641-89ED-8BF71A10BD4D}" destId="{C7ED677C-A512-4840-A7B4-61417DAB4598}" srcOrd="0" destOrd="0" parTransId="{5F5D303F-D6D6-2543-B3FD-BE6D0E108B86}" sibTransId="{7035F56B-3428-A740-92D5-118F739A8247}"/>
    <dgm:cxn modelId="{29AEDCE6-BC05-AE40-AC1E-34BE39891B58}" type="presOf" srcId="{9B0F3B21-30EF-C641-89ED-8BF71A10BD4D}" destId="{572B07DD-B485-AD4B-975A-53C07803FC68}" srcOrd="0" destOrd="0" presId="urn:microsoft.com/office/officeart/2005/8/layout/hChevron3"/>
    <dgm:cxn modelId="{2055A33D-5975-E344-ABF8-1DD19B2084A2}" type="presOf" srcId="{C7ED677C-A512-4840-A7B4-61417DAB4598}" destId="{E2F71DEB-D1BE-004D-8AEE-5071F7893293}" srcOrd="0" destOrd="0" presId="urn:microsoft.com/office/officeart/2005/8/layout/hChevron3"/>
    <dgm:cxn modelId="{752BB761-F488-A24B-A6B6-A9FE096E7322}" srcId="{9B0F3B21-30EF-C641-89ED-8BF71A10BD4D}" destId="{F8BBE2BB-F168-7B41-B197-75F0969DB019}" srcOrd="2" destOrd="0" parTransId="{1531C108-087B-B443-9710-07E7046F9880}" sibTransId="{A2DCF7E1-FD90-004F-AE99-FBAB16161446}"/>
    <dgm:cxn modelId="{987EF88F-F8FA-BD43-842F-F707AB40EA34}" srcId="{9B0F3B21-30EF-C641-89ED-8BF71A10BD4D}" destId="{45EB7554-E482-7A49-B595-76142BBB1319}" srcOrd="1" destOrd="0" parTransId="{1BACCF38-0BDA-E646-B5D6-5488A8E14A73}" sibTransId="{7AE7A427-25B4-A845-8DAB-00E2C140FFFE}"/>
    <dgm:cxn modelId="{247A1A05-49CF-D147-B30A-44A0909B6203}" type="presOf" srcId="{F8BBE2BB-F168-7B41-B197-75F0969DB019}" destId="{3DC81B4B-81C3-DE47-96AC-45802DC6D920}" srcOrd="0" destOrd="0" presId="urn:microsoft.com/office/officeart/2005/8/layout/hChevron3"/>
    <dgm:cxn modelId="{902C9A23-51A2-F149-88FD-CC2A63441F19}" type="presOf" srcId="{45EB7554-E482-7A49-B595-76142BBB1319}" destId="{257DB922-655A-5C41-BDAD-4A70C75AFD06}" srcOrd="0" destOrd="0" presId="urn:microsoft.com/office/officeart/2005/8/layout/hChevron3"/>
    <dgm:cxn modelId="{14C25921-FCCA-814A-95D5-1C2472724E76}" type="presParOf" srcId="{572B07DD-B485-AD4B-975A-53C07803FC68}" destId="{E2F71DEB-D1BE-004D-8AEE-5071F7893293}" srcOrd="0" destOrd="0" presId="urn:microsoft.com/office/officeart/2005/8/layout/hChevron3"/>
    <dgm:cxn modelId="{AD0C1E2D-45F1-6044-B6FD-3421E90DE2D3}" type="presParOf" srcId="{572B07DD-B485-AD4B-975A-53C07803FC68}" destId="{C9DC39CA-A902-D447-8B04-2CD7936AB5BE}" srcOrd="1" destOrd="0" presId="urn:microsoft.com/office/officeart/2005/8/layout/hChevron3"/>
    <dgm:cxn modelId="{222FC699-02F9-3548-A0F2-D7CD3E733E1C}" type="presParOf" srcId="{572B07DD-B485-AD4B-975A-53C07803FC68}" destId="{257DB922-655A-5C41-BDAD-4A70C75AFD06}" srcOrd="2" destOrd="0" presId="urn:microsoft.com/office/officeart/2005/8/layout/hChevron3"/>
    <dgm:cxn modelId="{E8644B95-52F0-2848-8451-CE7796658F1B}" type="presParOf" srcId="{572B07DD-B485-AD4B-975A-53C07803FC68}" destId="{086C0F54-2F78-3C41-91E9-2B3346A89046}" srcOrd="3" destOrd="0" presId="urn:microsoft.com/office/officeart/2005/8/layout/hChevron3"/>
    <dgm:cxn modelId="{1FC42418-6C51-FE4E-AA05-B59B28CBF68B}" type="presParOf" srcId="{572B07DD-B485-AD4B-975A-53C07803FC68}" destId="{3DC81B4B-81C3-DE47-96AC-45802DC6D920}"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0F3B21-30EF-C641-89ED-8BF71A10BD4D}" type="doc">
      <dgm:prSet loTypeId="urn:microsoft.com/office/officeart/2005/8/layout/hChevron3" loCatId="" qsTypeId="urn:microsoft.com/office/officeart/2005/8/quickstyle/simple4" qsCatId="simple" csTypeId="urn:microsoft.com/office/officeart/2005/8/colors/accent1_2" csCatId="accent1" phldr="1"/>
      <dgm:spPr/>
    </dgm:pt>
    <dgm:pt modelId="{C7ED677C-A512-4840-A7B4-61417DAB4598}">
      <dgm:prSet phldrT="[Text]" custT="1"/>
      <dgm:spPr/>
      <dgm:t>
        <a:bodyPr/>
        <a:lstStyle/>
        <a:p>
          <a:pPr>
            <a:lnSpc>
              <a:spcPct val="100000"/>
            </a:lnSpc>
            <a:spcAft>
              <a:spcPts val="0"/>
            </a:spcAft>
          </a:pPr>
          <a:r>
            <a:rPr lang="en-US" sz="1800" dirty="0" smtClean="0"/>
            <a:t>Course</a:t>
          </a:r>
        </a:p>
        <a:p>
          <a:pPr>
            <a:lnSpc>
              <a:spcPct val="100000"/>
            </a:lnSpc>
            <a:spcAft>
              <a:spcPts val="0"/>
            </a:spcAft>
          </a:pPr>
          <a:r>
            <a:rPr lang="en-US" sz="1800" dirty="0" smtClean="0"/>
            <a:t>1</a:t>
          </a:r>
          <a:endParaRPr lang="en-US" sz="1800" dirty="0"/>
        </a:p>
      </dgm:t>
    </dgm:pt>
    <dgm:pt modelId="{5F5D303F-D6D6-2543-B3FD-BE6D0E108B86}" type="parTrans" cxnId="{110484C2-B275-084B-B041-0CCF29FA2204}">
      <dgm:prSet/>
      <dgm:spPr/>
      <dgm:t>
        <a:bodyPr/>
        <a:lstStyle/>
        <a:p>
          <a:endParaRPr lang="en-US"/>
        </a:p>
      </dgm:t>
    </dgm:pt>
    <dgm:pt modelId="{7035F56B-3428-A740-92D5-118F739A8247}" type="sibTrans" cxnId="{110484C2-B275-084B-B041-0CCF29FA2204}">
      <dgm:prSet/>
      <dgm:spPr/>
      <dgm:t>
        <a:bodyPr/>
        <a:lstStyle/>
        <a:p>
          <a:endParaRPr lang="en-US"/>
        </a:p>
      </dgm:t>
    </dgm:pt>
    <dgm:pt modelId="{45EB7554-E482-7A49-B595-76142BBB1319}">
      <dgm:prSet phldrT="[Text]" custT="1"/>
      <dgm:spPr/>
      <dgm:t>
        <a:bodyPr/>
        <a:lstStyle/>
        <a:p>
          <a:r>
            <a:rPr lang="en-US" sz="1800" dirty="0" smtClean="0"/>
            <a:t>Course 2</a:t>
          </a:r>
          <a:endParaRPr lang="en-US" sz="1800" dirty="0"/>
        </a:p>
      </dgm:t>
    </dgm:pt>
    <dgm:pt modelId="{1BACCF38-0BDA-E646-B5D6-5488A8E14A73}" type="parTrans" cxnId="{987EF88F-F8FA-BD43-842F-F707AB40EA34}">
      <dgm:prSet/>
      <dgm:spPr/>
      <dgm:t>
        <a:bodyPr/>
        <a:lstStyle/>
        <a:p>
          <a:endParaRPr lang="en-US"/>
        </a:p>
      </dgm:t>
    </dgm:pt>
    <dgm:pt modelId="{7AE7A427-25B4-A845-8DAB-00E2C140FFFE}" type="sibTrans" cxnId="{987EF88F-F8FA-BD43-842F-F707AB40EA34}">
      <dgm:prSet/>
      <dgm:spPr/>
      <dgm:t>
        <a:bodyPr/>
        <a:lstStyle/>
        <a:p>
          <a:endParaRPr lang="en-US"/>
        </a:p>
      </dgm:t>
    </dgm:pt>
    <dgm:pt modelId="{F8BBE2BB-F168-7B41-B197-75F0969DB019}">
      <dgm:prSet phldrT="[Text]" custT="1"/>
      <dgm:spPr/>
      <dgm:t>
        <a:bodyPr/>
        <a:lstStyle/>
        <a:p>
          <a:r>
            <a:rPr lang="en-US" sz="1800" dirty="0" smtClean="0"/>
            <a:t>Course 3</a:t>
          </a:r>
          <a:endParaRPr lang="en-US" sz="1800" dirty="0"/>
        </a:p>
      </dgm:t>
    </dgm:pt>
    <dgm:pt modelId="{1531C108-087B-B443-9710-07E7046F9880}" type="parTrans" cxnId="{752BB761-F488-A24B-A6B6-A9FE096E7322}">
      <dgm:prSet/>
      <dgm:spPr/>
      <dgm:t>
        <a:bodyPr/>
        <a:lstStyle/>
        <a:p>
          <a:endParaRPr lang="en-US"/>
        </a:p>
      </dgm:t>
    </dgm:pt>
    <dgm:pt modelId="{A2DCF7E1-FD90-004F-AE99-FBAB16161446}" type="sibTrans" cxnId="{752BB761-F488-A24B-A6B6-A9FE096E7322}">
      <dgm:prSet/>
      <dgm:spPr/>
      <dgm:t>
        <a:bodyPr/>
        <a:lstStyle/>
        <a:p>
          <a:endParaRPr lang="en-US"/>
        </a:p>
      </dgm:t>
    </dgm:pt>
    <dgm:pt modelId="{56A20C62-CC31-B746-8543-2582B6150F7D}">
      <dgm:prSet phldrT="[Text]" custT="1"/>
      <dgm:spPr/>
      <dgm:t>
        <a:bodyPr/>
        <a:lstStyle/>
        <a:p>
          <a:r>
            <a:rPr lang="en-US" sz="1800" dirty="0" err="1" smtClean="0"/>
            <a:t>Etc</a:t>
          </a:r>
          <a:endParaRPr lang="en-US" sz="1800" dirty="0"/>
        </a:p>
      </dgm:t>
    </dgm:pt>
    <dgm:pt modelId="{13B5A5CE-80D0-2940-B455-546AEB80F7E3}" type="parTrans" cxnId="{86151B71-796B-6F4D-AA8B-D5FEE8E6739A}">
      <dgm:prSet/>
      <dgm:spPr/>
      <dgm:t>
        <a:bodyPr/>
        <a:lstStyle/>
        <a:p>
          <a:endParaRPr lang="en-US"/>
        </a:p>
      </dgm:t>
    </dgm:pt>
    <dgm:pt modelId="{74F73159-AD59-E646-8647-3B54C6F499D0}" type="sibTrans" cxnId="{86151B71-796B-6F4D-AA8B-D5FEE8E6739A}">
      <dgm:prSet/>
      <dgm:spPr/>
      <dgm:t>
        <a:bodyPr/>
        <a:lstStyle/>
        <a:p>
          <a:endParaRPr lang="en-US"/>
        </a:p>
      </dgm:t>
    </dgm:pt>
    <dgm:pt modelId="{572B07DD-B485-AD4B-975A-53C07803FC68}" type="pres">
      <dgm:prSet presAssocID="{9B0F3B21-30EF-C641-89ED-8BF71A10BD4D}" presName="Name0" presStyleCnt="0">
        <dgm:presLayoutVars>
          <dgm:dir/>
          <dgm:resizeHandles val="exact"/>
        </dgm:presLayoutVars>
      </dgm:prSet>
      <dgm:spPr/>
    </dgm:pt>
    <dgm:pt modelId="{E2F71DEB-D1BE-004D-8AEE-5071F7893293}" type="pres">
      <dgm:prSet presAssocID="{C7ED677C-A512-4840-A7B4-61417DAB4598}" presName="parTxOnly" presStyleLbl="node1" presStyleIdx="0" presStyleCnt="4">
        <dgm:presLayoutVars>
          <dgm:bulletEnabled val="1"/>
        </dgm:presLayoutVars>
      </dgm:prSet>
      <dgm:spPr/>
      <dgm:t>
        <a:bodyPr/>
        <a:lstStyle/>
        <a:p>
          <a:endParaRPr lang="en-US"/>
        </a:p>
      </dgm:t>
    </dgm:pt>
    <dgm:pt modelId="{C9DC39CA-A902-D447-8B04-2CD7936AB5BE}" type="pres">
      <dgm:prSet presAssocID="{7035F56B-3428-A740-92D5-118F739A8247}" presName="parSpace" presStyleCnt="0"/>
      <dgm:spPr/>
    </dgm:pt>
    <dgm:pt modelId="{257DB922-655A-5C41-BDAD-4A70C75AFD06}" type="pres">
      <dgm:prSet presAssocID="{45EB7554-E482-7A49-B595-76142BBB1319}" presName="parTxOnly" presStyleLbl="node1" presStyleIdx="1" presStyleCnt="4">
        <dgm:presLayoutVars>
          <dgm:bulletEnabled val="1"/>
        </dgm:presLayoutVars>
      </dgm:prSet>
      <dgm:spPr/>
      <dgm:t>
        <a:bodyPr/>
        <a:lstStyle/>
        <a:p>
          <a:endParaRPr lang="en-US"/>
        </a:p>
      </dgm:t>
    </dgm:pt>
    <dgm:pt modelId="{086C0F54-2F78-3C41-91E9-2B3346A89046}" type="pres">
      <dgm:prSet presAssocID="{7AE7A427-25B4-A845-8DAB-00E2C140FFFE}" presName="parSpace" presStyleCnt="0"/>
      <dgm:spPr/>
    </dgm:pt>
    <dgm:pt modelId="{3DC81B4B-81C3-DE47-96AC-45802DC6D920}" type="pres">
      <dgm:prSet presAssocID="{F8BBE2BB-F168-7B41-B197-75F0969DB019}" presName="parTxOnly" presStyleLbl="node1" presStyleIdx="2" presStyleCnt="4" custLinFactNeighborX="572" custLinFactNeighborY="1506">
        <dgm:presLayoutVars>
          <dgm:bulletEnabled val="1"/>
        </dgm:presLayoutVars>
      </dgm:prSet>
      <dgm:spPr/>
      <dgm:t>
        <a:bodyPr/>
        <a:lstStyle/>
        <a:p>
          <a:endParaRPr lang="en-US"/>
        </a:p>
      </dgm:t>
    </dgm:pt>
    <dgm:pt modelId="{FEEE3DE7-8E6D-1B47-8E27-7EFBF150A100}" type="pres">
      <dgm:prSet presAssocID="{A2DCF7E1-FD90-004F-AE99-FBAB16161446}" presName="parSpace" presStyleCnt="0"/>
      <dgm:spPr/>
    </dgm:pt>
    <dgm:pt modelId="{92126F24-4B9F-8F4B-9F65-43E758E9E8E8}" type="pres">
      <dgm:prSet presAssocID="{56A20C62-CC31-B746-8543-2582B6150F7D}" presName="parTxOnly" presStyleLbl="node1" presStyleIdx="3" presStyleCnt="4">
        <dgm:presLayoutVars>
          <dgm:bulletEnabled val="1"/>
        </dgm:presLayoutVars>
      </dgm:prSet>
      <dgm:spPr/>
      <dgm:t>
        <a:bodyPr/>
        <a:lstStyle/>
        <a:p>
          <a:endParaRPr lang="en-US"/>
        </a:p>
      </dgm:t>
    </dgm:pt>
  </dgm:ptLst>
  <dgm:cxnLst>
    <dgm:cxn modelId="{99EC5806-A767-F243-A1CB-1D784787B666}" type="presOf" srcId="{C7ED677C-A512-4840-A7B4-61417DAB4598}" destId="{E2F71DEB-D1BE-004D-8AEE-5071F7893293}" srcOrd="0" destOrd="0" presId="urn:microsoft.com/office/officeart/2005/8/layout/hChevron3"/>
    <dgm:cxn modelId="{110484C2-B275-084B-B041-0CCF29FA2204}" srcId="{9B0F3B21-30EF-C641-89ED-8BF71A10BD4D}" destId="{C7ED677C-A512-4840-A7B4-61417DAB4598}" srcOrd="0" destOrd="0" parTransId="{5F5D303F-D6D6-2543-B3FD-BE6D0E108B86}" sibTransId="{7035F56B-3428-A740-92D5-118F739A8247}"/>
    <dgm:cxn modelId="{2990F8D9-E370-4C4C-94E0-12D7DEF0164A}" type="presOf" srcId="{9B0F3B21-30EF-C641-89ED-8BF71A10BD4D}" destId="{572B07DD-B485-AD4B-975A-53C07803FC68}" srcOrd="0" destOrd="0" presId="urn:microsoft.com/office/officeart/2005/8/layout/hChevron3"/>
    <dgm:cxn modelId="{BDD94343-D183-E74C-8978-6B33D17AA841}" type="presOf" srcId="{45EB7554-E482-7A49-B595-76142BBB1319}" destId="{257DB922-655A-5C41-BDAD-4A70C75AFD06}" srcOrd="0" destOrd="0" presId="urn:microsoft.com/office/officeart/2005/8/layout/hChevron3"/>
    <dgm:cxn modelId="{752BB761-F488-A24B-A6B6-A9FE096E7322}" srcId="{9B0F3B21-30EF-C641-89ED-8BF71A10BD4D}" destId="{F8BBE2BB-F168-7B41-B197-75F0969DB019}" srcOrd="2" destOrd="0" parTransId="{1531C108-087B-B443-9710-07E7046F9880}" sibTransId="{A2DCF7E1-FD90-004F-AE99-FBAB16161446}"/>
    <dgm:cxn modelId="{987EF88F-F8FA-BD43-842F-F707AB40EA34}" srcId="{9B0F3B21-30EF-C641-89ED-8BF71A10BD4D}" destId="{45EB7554-E482-7A49-B595-76142BBB1319}" srcOrd="1" destOrd="0" parTransId="{1BACCF38-0BDA-E646-B5D6-5488A8E14A73}" sibTransId="{7AE7A427-25B4-A845-8DAB-00E2C140FFFE}"/>
    <dgm:cxn modelId="{2D70BC4A-CF01-DE43-A2E7-561DD01FE200}" type="presOf" srcId="{F8BBE2BB-F168-7B41-B197-75F0969DB019}" destId="{3DC81B4B-81C3-DE47-96AC-45802DC6D920}" srcOrd="0" destOrd="0" presId="urn:microsoft.com/office/officeart/2005/8/layout/hChevron3"/>
    <dgm:cxn modelId="{86151B71-796B-6F4D-AA8B-D5FEE8E6739A}" srcId="{9B0F3B21-30EF-C641-89ED-8BF71A10BD4D}" destId="{56A20C62-CC31-B746-8543-2582B6150F7D}" srcOrd="3" destOrd="0" parTransId="{13B5A5CE-80D0-2940-B455-546AEB80F7E3}" sibTransId="{74F73159-AD59-E646-8647-3B54C6F499D0}"/>
    <dgm:cxn modelId="{21FCC178-C60B-F84B-94CA-44ABFB5C6938}" type="presOf" srcId="{56A20C62-CC31-B746-8543-2582B6150F7D}" destId="{92126F24-4B9F-8F4B-9F65-43E758E9E8E8}" srcOrd="0" destOrd="0" presId="urn:microsoft.com/office/officeart/2005/8/layout/hChevron3"/>
    <dgm:cxn modelId="{CE449881-182D-444D-A1B0-1AA5ED29E6C4}" type="presParOf" srcId="{572B07DD-B485-AD4B-975A-53C07803FC68}" destId="{E2F71DEB-D1BE-004D-8AEE-5071F7893293}" srcOrd="0" destOrd="0" presId="urn:microsoft.com/office/officeart/2005/8/layout/hChevron3"/>
    <dgm:cxn modelId="{23019167-C121-8F4D-B767-114F783AFCDA}" type="presParOf" srcId="{572B07DD-B485-AD4B-975A-53C07803FC68}" destId="{C9DC39CA-A902-D447-8B04-2CD7936AB5BE}" srcOrd="1" destOrd="0" presId="urn:microsoft.com/office/officeart/2005/8/layout/hChevron3"/>
    <dgm:cxn modelId="{4AF5C124-80A4-DD48-BEC9-2779BB6BC0C1}" type="presParOf" srcId="{572B07DD-B485-AD4B-975A-53C07803FC68}" destId="{257DB922-655A-5C41-BDAD-4A70C75AFD06}" srcOrd="2" destOrd="0" presId="urn:microsoft.com/office/officeart/2005/8/layout/hChevron3"/>
    <dgm:cxn modelId="{0889473F-8765-B34C-B109-99302784C33C}" type="presParOf" srcId="{572B07DD-B485-AD4B-975A-53C07803FC68}" destId="{086C0F54-2F78-3C41-91E9-2B3346A89046}" srcOrd="3" destOrd="0" presId="urn:microsoft.com/office/officeart/2005/8/layout/hChevron3"/>
    <dgm:cxn modelId="{B25FBCC3-FAE7-614A-8897-968D028E254F}" type="presParOf" srcId="{572B07DD-B485-AD4B-975A-53C07803FC68}" destId="{3DC81B4B-81C3-DE47-96AC-45802DC6D920}" srcOrd="4" destOrd="0" presId="urn:microsoft.com/office/officeart/2005/8/layout/hChevron3"/>
    <dgm:cxn modelId="{54E7660A-4E2A-094D-BE17-7710239F939D}" type="presParOf" srcId="{572B07DD-B485-AD4B-975A-53C07803FC68}" destId="{FEEE3DE7-8E6D-1B47-8E27-7EFBF150A100}" srcOrd="5" destOrd="0" presId="urn:microsoft.com/office/officeart/2005/8/layout/hChevron3"/>
    <dgm:cxn modelId="{5158588F-67A4-F941-8C9F-65E9C6446DAA}" type="presParOf" srcId="{572B07DD-B485-AD4B-975A-53C07803FC68}" destId="{92126F24-4B9F-8F4B-9F65-43E758E9E8E8}"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ABC95-E805-704D-BA91-CD5703081E34}">
      <dsp:nvSpPr>
        <dsp:cNvPr id="0" name=""/>
        <dsp:cNvSpPr/>
      </dsp:nvSpPr>
      <dsp:spPr>
        <a:xfrm>
          <a:off x="0" y="94851"/>
          <a:ext cx="7581901" cy="835379"/>
        </a:xfrm>
        <a:prstGeom prst="roundRect">
          <a:avLst/>
        </a:prstGeom>
        <a:gradFill rotWithShape="0">
          <a:gsLst>
            <a:gs pos="0">
              <a:schemeClr val="accent3">
                <a:shade val="80000"/>
                <a:hueOff val="0"/>
                <a:satOff val="0"/>
                <a:lumOff val="0"/>
                <a:alphaOff val="0"/>
                <a:shade val="30000"/>
                <a:satMod val="100000"/>
              </a:schemeClr>
            </a:gs>
            <a:gs pos="80000">
              <a:schemeClr val="accent3">
                <a:shade val="80000"/>
                <a:hueOff val="0"/>
                <a:satOff val="0"/>
                <a:lumOff val="0"/>
                <a:alphaOff val="0"/>
                <a:shade val="90000"/>
                <a:satMod val="100000"/>
              </a:schemeClr>
            </a:gs>
            <a:gs pos="100000">
              <a:schemeClr val="accent3">
                <a:shade val="80000"/>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A “cohort” is structured so that  students progress through a series of courses together</a:t>
          </a:r>
          <a:endParaRPr lang="en-US" sz="2100" kern="1200" dirty="0"/>
        </a:p>
      </dsp:txBody>
      <dsp:txXfrm>
        <a:off x="40780" y="135631"/>
        <a:ext cx="7500341" cy="753819"/>
      </dsp:txXfrm>
    </dsp:sp>
    <dsp:sp modelId="{8DAC5970-B891-3C41-99D8-30B9EA4965C2}">
      <dsp:nvSpPr>
        <dsp:cNvPr id="0" name=""/>
        <dsp:cNvSpPr/>
      </dsp:nvSpPr>
      <dsp:spPr>
        <a:xfrm>
          <a:off x="0" y="990711"/>
          <a:ext cx="7581901" cy="835379"/>
        </a:xfrm>
        <a:prstGeom prst="roundRect">
          <a:avLst/>
        </a:prstGeom>
        <a:gradFill rotWithShape="0">
          <a:gsLst>
            <a:gs pos="0">
              <a:schemeClr val="accent3">
                <a:shade val="80000"/>
                <a:hueOff val="168794"/>
                <a:satOff val="-4565"/>
                <a:lumOff val="8257"/>
                <a:alphaOff val="0"/>
                <a:shade val="30000"/>
                <a:satMod val="100000"/>
              </a:schemeClr>
            </a:gs>
            <a:gs pos="80000">
              <a:schemeClr val="accent3">
                <a:shade val="80000"/>
                <a:hueOff val="168794"/>
                <a:satOff val="-4565"/>
                <a:lumOff val="8257"/>
                <a:alphaOff val="0"/>
                <a:shade val="90000"/>
                <a:satMod val="100000"/>
              </a:schemeClr>
            </a:gs>
            <a:gs pos="100000">
              <a:schemeClr val="accent3">
                <a:shade val="80000"/>
                <a:hueOff val="168794"/>
                <a:satOff val="-4565"/>
                <a:lumOff val="8257"/>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Designed to facilitate the building of a ‘learning community’</a:t>
          </a:r>
          <a:endParaRPr lang="en-US" sz="2100" kern="1200" dirty="0"/>
        </a:p>
      </dsp:txBody>
      <dsp:txXfrm>
        <a:off x="40780" y="1031491"/>
        <a:ext cx="7500341" cy="753819"/>
      </dsp:txXfrm>
    </dsp:sp>
    <dsp:sp modelId="{9339DBA1-8090-AD4E-94D6-3D34E26F1B7F}">
      <dsp:nvSpPr>
        <dsp:cNvPr id="0" name=""/>
        <dsp:cNvSpPr/>
      </dsp:nvSpPr>
      <dsp:spPr>
        <a:xfrm>
          <a:off x="0" y="1886571"/>
          <a:ext cx="7581901" cy="835379"/>
        </a:xfrm>
        <a:prstGeom prst="roundRect">
          <a:avLst/>
        </a:prstGeom>
        <a:gradFill rotWithShape="0">
          <a:gsLst>
            <a:gs pos="0">
              <a:schemeClr val="accent3">
                <a:shade val="80000"/>
                <a:hueOff val="337587"/>
                <a:satOff val="-9130"/>
                <a:lumOff val="16513"/>
                <a:alphaOff val="0"/>
                <a:shade val="30000"/>
                <a:satMod val="100000"/>
              </a:schemeClr>
            </a:gs>
            <a:gs pos="80000">
              <a:schemeClr val="accent3">
                <a:shade val="80000"/>
                <a:hueOff val="337587"/>
                <a:satOff val="-9130"/>
                <a:lumOff val="16513"/>
                <a:alphaOff val="0"/>
                <a:shade val="90000"/>
                <a:satMod val="100000"/>
              </a:schemeClr>
            </a:gs>
            <a:gs pos="100000">
              <a:schemeClr val="accent3">
                <a:shade val="80000"/>
                <a:hueOff val="337587"/>
                <a:satOff val="-9130"/>
                <a:lumOff val="16513"/>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Not a new phenomenon</a:t>
          </a:r>
          <a:endParaRPr lang="en-US" sz="2100" kern="1200" dirty="0"/>
        </a:p>
      </dsp:txBody>
      <dsp:txXfrm>
        <a:off x="40780" y="1927351"/>
        <a:ext cx="7500341" cy="753819"/>
      </dsp:txXfrm>
    </dsp:sp>
    <dsp:sp modelId="{F853A41B-51B3-6F4E-9127-1408648849EE}">
      <dsp:nvSpPr>
        <dsp:cNvPr id="0" name=""/>
        <dsp:cNvSpPr/>
      </dsp:nvSpPr>
      <dsp:spPr>
        <a:xfrm>
          <a:off x="0" y="2782431"/>
          <a:ext cx="7581901" cy="835379"/>
        </a:xfrm>
        <a:prstGeom prst="roundRect">
          <a:avLst/>
        </a:prstGeom>
        <a:gradFill rotWithShape="0">
          <a:gsLst>
            <a:gs pos="0">
              <a:schemeClr val="accent3">
                <a:shade val="80000"/>
                <a:hueOff val="506381"/>
                <a:satOff val="-13695"/>
                <a:lumOff val="24770"/>
                <a:alphaOff val="0"/>
                <a:shade val="30000"/>
                <a:satMod val="100000"/>
              </a:schemeClr>
            </a:gs>
            <a:gs pos="80000">
              <a:schemeClr val="accent3">
                <a:shade val="80000"/>
                <a:hueOff val="506381"/>
                <a:satOff val="-13695"/>
                <a:lumOff val="24770"/>
                <a:alphaOff val="0"/>
                <a:shade val="90000"/>
                <a:satMod val="100000"/>
              </a:schemeClr>
            </a:gs>
            <a:gs pos="100000">
              <a:schemeClr val="accent3">
                <a:shade val="80000"/>
                <a:hueOff val="506381"/>
                <a:satOff val="-13695"/>
                <a:lumOff val="2477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smtClean="0"/>
            <a:t>Several different cohort models</a:t>
          </a:r>
          <a:endParaRPr lang="en-US" sz="2100" kern="1200"/>
        </a:p>
      </dsp:txBody>
      <dsp:txXfrm>
        <a:off x="40780" y="2823211"/>
        <a:ext cx="7500341" cy="753819"/>
      </dsp:txXfrm>
    </dsp:sp>
    <dsp:sp modelId="{E3615C94-AED7-CF47-8E44-CEDFB39619BB}">
      <dsp:nvSpPr>
        <dsp:cNvPr id="0" name=""/>
        <dsp:cNvSpPr/>
      </dsp:nvSpPr>
      <dsp:spPr>
        <a:xfrm>
          <a:off x="0" y="3678291"/>
          <a:ext cx="7581901" cy="835379"/>
        </a:xfrm>
        <a:prstGeom prst="roundRect">
          <a:avLst/>
        </a:prstGeom>
        <a:gradFill rotWithShape="0">
          <a:gsLst>
            <a:gs pos="0">
              <a:schemeClr val="accent3">
                <a:shade val="80000"/>
                <a:hueOff val="675175"/>
                <a:satOff val="-18260"/>
                <a:lumOff val="33027"/>
                <a:alphaOff val="0"/>
                <a:shade val="30000"/>
                <a:satMod val="100000"/>
              </a:schemeClr>
            </a:gs>
            <a:gs pos="80000">
              <a:schemeClr val="accent3">
                <a:shade val="80000"/>
                <a:hueOff val="675175"/>
                <a:satOff val="-18260"/>
                <a:lumOff val="33027"/>
                <a:alphaOff val="0"/>
                <a:shade val="90000"/>
                <a:satMod val="100000"/>
              </a:schemeClr>
            </a:gs>
            <a:gs pos="100000">
              <a:schemeClr val="accent3">
                <a:shade val="80000"/>
                <a:hueOff val="675175"/>
                <a:satOff val="-18260"/>
                <a:lumOff val="33027"/>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Optimal group size is 12-25</a:t>
          </a:r>
          <a:endParaRPr lang="en-US" sz="2100" kern="1200" dirty="0"/>
        </a:p>
      </dsp:txBody>
      <dsp:txXfrm>
        <a:off x="40780" y="3719071"/>
        <a:ext cx="7500341" cy="753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71DEB-D1BE-004D-8AEE-5071F7893293}">
      <dsp:nvSpPr>
        <dsp:cNvPr id="0" name=""/>
        <dsp:cNvSpPr/>
      </dsp:nvSpPr>
      <dsp:spPr>
        <a:xfrm>
          <a:off x="1500" y="1319928"/>
          <a:ext cx="1505236" cy="602094"/>
        </a:xfrm>
        <a:prstGeom prst="homePlat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100000"/>
            </a:lnSpc>
            <a:spcBef>
              <a:spcPct val="0"/>
            </a:spcBef>
            <a:spcAft>
              <a:spcPts val="0"/>
            </a:spcAft>
          </a:pPr>
          <a:r>
            <a:rPr lang="en-US" sz="1800" kern="1200" dirty="0" smtClean="0"/>
            <a:t>Course</a:t>
          </a:r>
        </a:p>
        <a:p>
          <a:pPr lvl="0" algn="ctr" defTabSz="800100">
            <a:lnSpc>
              <a:spcPct val="100000"/>
            </a:lnSpc>
            <a:spcBef>
              <a:spcPct val="0"/>
            </a:spcBef>
            <a:spcAft>
              <a:spcPts val="0"/>
            </a:spcAft>
          </a:pPr>
          <a:r>
            <a:rPr lang="en-US" sz="1800" kern="1200" dirty="0" smtClean="0"/>
            <a:t>1</a:t>
          </a:r>
          <a:endParaRPr lang="en-US" sz="1800" kern="1200" dirty="0"/>
        </a:p>
      </dsp:txBody>
      <dsp:txXfrm>
        <a:off x="1500" y="1319928"/>
        <a:ext cx="1354713" cy="602094"/>
      </dsp:txXfrm>
    </dsp:sp>
    <dsp:sp modelId="{257DB922-655A-5C41-BDAD-4A70C75AFD06}">
      <dsp:nvSpPr>
        <dsp:cNvPr id="0" name=""/>
        <dsp:cNvSpPr/>
      </dsp:nvSpPr>
      <dsp:spPr>
        <a:xfrm>
          <a:off x="1205689" y="1319928"/>
          <a:ext cx="1505236" cy="602094"/>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Course 2</a:t>
          </a:r>
          <a:endParaRPr lang="en-US" sz="1800" kern="1200" dirty="0"/>
        </a:p>
      </dsp:txBody>
      <dsp:txXfrm>
        <a:off x="1506736" y="1319928"/>
        <a:ext cx="903142" cy="602094"/>
      </dsp:txXfrm>
    </dsp:sp>
    <dsp:sp modelId="{3DC81B4B-81C3-DE47-96AC-45802DC6D920}">
      <dsp:nvSpPr>
        <dsp:cNvPr id="0" name=""/>
        <dsp:cNvSpPr/>
      </dsp:nvSpPr>
      <dsp:spPr>
        <a:xfrm>
          <a:off x="2411600" y="1328996"/>
          <a:ext cx="1505236" cy="602094"/>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Course 3</a:t>
          </a:r>
          <a:endParaRPr lang="en-US" sz="1800" kern="1200" dirty="0"/>
        </a:p>
      </dsp:txBody>
      <dsp:txXfrm>
        <a:off x="2712647" y="1328996"/>
        <a:ext cx="903142" cy="602094"/>
      </dsp:txXfrm>
    </dsp:sp>
    <dsp:sp modelId="{92126F24-4B9F-8F4B-9F65-43E758E9E8E8}">
      <dsp:nvSpPr>
        <dsp:cNvPr id="0" name=""/>
        <dsp:cNvSpPr/>
      </dsp:nvSpPr>
      <dsp:spPr>
        <a:xfrm>
          <a:off x="3614068" y="1319928"/>
          <a:ext cx="1505236" cy="602094"/>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err="1" smtClean="0"/>
            <a:t>Etc</a:t>
          </a:r>
          <a:endParaRPr lang="en-US" sz="1800" kern="1200" dirty="0"/>
        </a:p>
      </dsp:txBody>
      <dsp:txXfrm>
        <a:off x="3915115" y="1319928"/>
        <a:ext cx="903142" cy="602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71DEB-D1BE-004D-8AEE-5071F7893293}">
      <dsp:nvSpPr>
        <dsp:cNvPr id="0" name=""/>
        <dsp:cNvSpPr/>
      </dsp:nvSpPr>
      <dsp:spPr>
        <a:xfrm>
          <a:off x="1500" y="1358640"/>
          <a:ext cx="1311677" cy="524670"/>
        </a:xfrm>
        <a:prstGeom prst="homePlat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100000"/>
            </a:lnSpc>
            <a:spcBef>
              <a:spcPct val="0"/>
            </a:spcBef>
            <a:spcAft>
              <a:spcPts val="0"/>
            </a:spcAft>
          </a:pPr>
          <a:r>
            <a:rPr lang="en-US" sz="1800" kern="1200" dirty="0" smtClean="0"/>
            <a:t>Course</a:t>
          </a:r>
        </a:p>
        <a:p>
          <a:pPr lvl="0" algn="ctr" defTabSz="800100">
            <a:lnSpc>
              <a:spcPct val="100000"/>
            </a:lnSpc>
            <a:spcBef>
              <a:spcPct val="0"/>
            </a:spcBef>
            <a:spcAft>
              <a:spcPts val="0"/>
            </a:spcAft>
          </a:pPr>
          <a:r>
            <a:rPr lang="en-US" sz="1800" kern="1200" dirty="0" smtClean="0"/>
            <a:t>1</a:t>
          </a:r>
          <a:endParaRPr lang="en-US" sz="1800" kern="1200" dirty="0"/>
        </a:p>
      </dsp:txBody>
      <dsp:txXfrm>
        <a:off x="1500" y="1358640"/>
        <a:ext cx="1180510" cy="524670"/>
      </dsp:txXfrm>
    </dsp:sp>
    <dsp:sp modelId="{257DB922-655A-5C41-BDAD-4A70C75AFD06}">
      <dsp:nvSpPr>
        <dsp:cNvPr id="0" name=""/>
        <dsp:cNvSpPr/>
      </dsp:nvSpPr>
      <dsp:spPr>
        <a:xfrm>
          <a:off x="1050841" y="1358640"/>
          <a:ext cx="1311677" cy="524670"/>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Course 2</a:t>
          </a:r>
          <a:endParaRPr lang="en-US" sz="1800" kern="1200" dirty="0"/>
        </a:p>
      </dsp:txBody>
      <dsp:txXfrm>
        <a:off x="1313176" y="1358640"/>
        <a:ext cx="787007" cy="524670"/>
      </dsp:txXfrm>
    </dsp:sp>
    <dsp:sp modelId="{3DC81B4B-81C3-DE47-96AC-45802DC6D920}">
      <dsp:nvSpPr>
        <dsp:cNvPr id="0" name=""/>
        <dsp:cNvSpPr/>
      </dsp:nvSpPr>
      <dsp:spPr>
        <a:xfrm>
          <a:off x="2101683" y="1366542"/>
          <a:ext cx="1311677" cy="524670"/>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Course 3</a:t>
          </a:r>
          <a:endParaRPr lang="en-US" sz="1800" kern="1200" dirty="0"/>
        </a:p>
      </dsp:txBody>
      <dsp:txXfrm>
        <a:off x="2364018" y="1366542"/>
        <a:ext cx="787007" cy="5246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71DEB-D1BE-004D-8AEE-5071F7893293}">
      <dsp:nvSpPr>
        <dsp:cNvPr id="0" name=""/>
        <dsp:cNvSpPr/>
      </dsp:nvSpPr>
      <dsp:spPr>
        <a:xfrm>
          <a:off x="1500" y="1319928"/>
          <a:ext cx="1505236" cy="602094"/>
        </a:xfrm>
        <a:prstGeom prst="homePlate">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100000"/>
            </a:lnSpc>
            <a:spcBef>
              <a:spcPct val="0"/>
            </a:spcBef>
            <a:spcAft>
              <a:spcPts val="0"/>
            </a:spcAft>
          </a:pPr>
          <a:r>
            <a:rPr lang="en-US" sz="1800" kern="1200" dirty="0" smtClean="0"/>
            <a:t>Course</a:t>
          </a:r>
        </a:p>
        <a:p>
          <a:pPr lvl="0" algn="ctr" defTabSz="800100">
            <a:lnSpc>
              <a:spcPct val="100000"/>
            </a:lnSpc>
            <a:spcBef>
              <a:spcPct val="0"/>
            </a:spcBef>
            <a:spcAft>
              <a:spcPts val="0"/>
            </a:spcAft>
          </a:pPr>
          <a:r>
            <a:rPr lang="en-US" sz="1800" kern="1200" dirty="0" smtClean="0"/>
            <a:t>1</a:t>
          </a:r>
          <a:endParaRPr lang="en-US" sz="1800" kern="1200" dirty="0"/>
        </a:p>
      </dsp:txBody>
      <dsp:txXfrm>
        <a:off x="1500" y="1319928"/>
        <a:ext cx="1354713" cy="602094"/>
      </dsp:txXfrm>
    </dsp:sp>
    <dsp:sp modelId="{257DB922-655A-5C41-BDAD-4A70C75AFD06}">
      <dsp:nvSpPr>
        <dsp:cNvPr id="0" name=""/>
        <dsp:cNvSpPr/>
      </dsp:nvSpPr>
      <dsp:spPr>
        <a:xfrm>
          <a:off x="1205689" y="1319928"/>
          <a:ext cx="1505236" cy="602094"/>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Course 2</a:t>
          </a:r>
          <a:endParaRPr lang="en-US" sz="1800" kern="1200" dirty="0"/>
        </a:p>
      </dsp:txBody>
      <dsp:txXfrm>
        <a:off x="1506736" y="1319928"/>
        <a:ext cx="903142" cy="602094"/>
      </dsp:txXfrm>
    </dsp:sp>
    <dsp:sp modelId="{3DC81B4B-81C3-DE47-96AC-45802DC6D920}">
      <dsp:nvSpPr>
        <dsp:cNvPr id="0" name=""/>
        <dsp:cNvSpPr/>
      </dsp:nvSpPr>
      <dsp:spPr>
        <a:xfrm>
          <a:off x="2411600" y="1328996"/>
          <a:ext cx="1505236" cy="602094"/>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Course 3</a:t>
          </a:r>
          <a:endParaRPr lang="en-US" sz="1800" kern="1200" dirty="0"/>
        </a:p>
      </dsp:txBody>
      <dsp:txXfrm>
        <a:off x="2712647" y="1328996"/>
        <a:ext cx="903142" cy="602094"/>
      </dsp:txXfrm>
    </dsp:sp>
    <dsp:sp modelId="{92126F24-4B9F-8F4B-9F65-43E758E9E8E8}">
      <dsp:nvSpPr>
        <dsp:cNvPr id="0" name=""/>
        <dsp:cNvSpPr/>
      </dsp:nvSpPr>
      <dsp:spPr>
        <a:xfrm>
          <a:off x="3614068" y="1319928"/>
          <a:ext cx="1505236" cy="602094"/>
        </a:xfrm>
        <a:prstGeom prst="chevron">
          <a:avLst/>
        </a:prstGeom>
        <a:gradFill rotWithShape="0">
          <a:gsLst>
            <a:gs pos="0">
              <a:schemeClr val="accent1">
                <a:hueOff val="0"/>
                <a:satOff val="0"/>
                <a:lumOff val="0"/>
                <a:alphaOff val="0"/>
                <a:shade val="30000"/>
                <a:satMod val="100000"/>
              </a:schemeClr>
            </a:gs>
            <a:gs pos="80000">
              <a:schemeClr val="accent1">
                <a:hueOff val="0"/>
                <a:satOff val="0"/>
                <a:lumOff val="0"/>
                <a:alphaOff val="0"/>
                <a:shade val="90000"/>
                <a:satMod val="100000"/>
              </a:schemeClr>
            </a:gs>
            <a:gs pos="100000">
              <a:schemeClr val="accent1">
                <a:hueOff val="0"/>
                <a:satOff val="0"/>
                <a:lumOff val="0"/>
                <a:alphaOff val="0"/>
                <a:tint val="90000"/>
                <a:shade val="100000"/>
                <a:satMod val="150000"/>
              </a:schemeClr>
            </a:gs>
          </a:gsLst>
          <a:lin ang="16200000" scaled="0"/>
        </a:gradFill>
        <a:ln>
          <a:noFill/>
        </a:ln>
        <a:effectLst>
          <a:outerShdw blurRad="228600" dist="38100" dir="5400000" sx="104000" sy="104000" algn="ctr" rotWithShape="0">
            <a:srgbClr val="000000">
              <a:alpha val="8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err="1" smtClean="0"/>
            <a:t>Etc</a:t>
          </a:r>
          <a:endParaRPr lang="en-US" sz="1800" kern="1200" dirty="0"/>
        </a:p>
      </dsp:txBody>
      <dsp:txXfrm>
        <a:off x="3915115" y="1319928"/>
        <a:ext cx="903142" cy="6020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4DA98C-F9DC-CF42-A75C-BCA40D589388}" type="datetimeFigureOut">
              <a:rPr lang="en-US" smtClean="0"/>
              <a:t>10/20/2014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A97886-F24A-9643-862A-FAFC7585A7CD}" type="slidenum">
              <a:rPr lang="en-US" smtClean="0"/>
              <a:t>‹#›</a:t>
            </a:fld>
            <a:endParaRPr lang="en-US"/>
          </a:p>
        </p:txBody>
      </p:sp>
    </p:spTree>
    <p:extLst>
      <p:ext uri="{BB962C8B-B14F-4D97-AF65-F5344CB8AC3E}">
        <p14:creationId xmlns:p14="http://schemas.microsoft.com/office/powerpoint/2010/main" val="1673310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6B243-E17A-3547-966A-4E86EB7BDB34}" type="datetimeFigureOut">
              <a:rPr lang="en-US" smtClean="0"/>
              <a:t>10/20/2014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3B0E9D-D91C-AE42-A6E5-F000E3B3C9A8}" type="slidenum">
              <a:rPr lang="en-US" smtClean="0"/>
              <a:t>‹#›</a:t>
            </a:fld>
            <a:endParaRPr lang="en-US"/>
          </a:p>
        </p:txBody>
      </p:sp>
    </p:spTree>
    <p:extLst>
      <p:ext uri="{BB962C8B-B14F-4D97-AF65-F5344CB8AC3E}">
        <p14:creationId xmlns:p14="http://schemas.microsoft.com/office/powerpoint/2010/main" val="30470369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just a few minutes talking about cohort-based</a:t>
            </a:r>
            <a:r>
              <a:rPr lang="en-US" baseline="0" dirty="0" smtClean="0"/>
              <a:t> learning models and some of the new variations of this that have emerged</a:t>
            </a:r>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1</a:t>
            </a:fld>
            <a:endParaRPr lang="en-US"/>
          </a:p>
        </p:txBody>
      </p:sp>
    </p:spTree>
    <p:extLst>
      <p:ext uri="{BB962C8B-B14F-4D97-AF65-F5344CB8AC3E}">
        <p14:creationId xmlns:p14="http://schemas.microsoft.com/office/powerpoint/2010/main" val="171550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those of you not familiar with what we mean</a:t>
            </a:r>
            <a:r>
              <a:rPr lang="en-US" baseline="0" dirty="0" smtClean="0"/>
              <a:t> when using the term “cohort’ model –</a:t>
            </a:r>
          </a:p>
          <a:p>
            <a:endParaRPr lang="en-US" baseline="0" dirty="0" smtClean="0"/>
          </a:p>
          <a:p>
            <a:r>
              <a:rPr lang="en-US" baseline="0" dirty="0" smtClean="0"/>
              <a:t>Group of students who progress through a series of course together, with the goal of trying to build a strong ‘learning community’.   Cohort models are not new, but there is a good bit of work being done in trying to explore how we might be able to be more intentional in capitalizing on the benefits they offer.  There are a number of different cohort ‘models’ (a couple of which we’ll talk about) but in almost all of the literature, there’s pretty good consensus that the optimal size is somewhere between 12 and 25 per cohort.</a:t>
            </a:r>
          </a:p>
          <a:p>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2</a:t>
            </a:fld>
            <a:endParaRPr lang="en-US"/>
          </a:p>
        </p:txBody>
      </p:sp>
    </p:spTree>
    <p:extLst>
      <p:ext uri="{BB962C8B-B14F-4D97-AF65-F5344CB8AC3E}">
        <p14:creationId xmlns:p14="http://schemas.microsoft.com/office/powerpoint/2010/main" val="277284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a:t>
            </a:r>
            <a:r>
              <a:rPr lang="en-US" baseline="0" dirty="0" smtClean="0"/>
              <a:t> the most common cohort model is the ‘lock-step’ version…</a:t>
            </a:r>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3</a:t>
            </a:fld>
            <a:endParaRPr lang="en-US"/>
          </a:p>
        </p:txBody>
      </p:sp>
    </p:spTree>
    <p:extLst>
      <p:ext uri="{BB962C8B-B14F-4D97-AF65-F5344CB8AC3E}">
        <p14:creationId xmlns:p14="http://schemas.microsoft.com/office/powerpoint/2010/main" val="428055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benefits of this lock-step</a:t>
            </a:r>
            <a:r>
              <a:rPr lang="en-US" baseline="0" dirty="0" smtClean="0"/>
              <a:t> cohort model are…</a:t>
            </a:r>
          </a:p>
          <a:p>
            <a:endParaRPr lang="en-US" baseline="0" dirty="0" smtClean="0"/>
          </a:p>
          <a:p>
            <a:r>
              <a:rPr lang="en-US" baseline="0" dirty="0" smtClean="0"/>
              <a:t>It does have its down-side, however, which includes…</a:t>
            </a:r>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4</a:t>
            </a:fld>
            <a:endParaRPr lang="en-US"/>
          </a:p>
        </p:txBody>
      </p:sp>
    </p:spTree>
    <p:extLst>
      <p:ext uri="{BB962C8B-B14F-4D97-AF65-F5344CB8AC3E}">
        <p14:creationId xmlns:p14="http://schemas.microsoft.com/office/powerpoint/2010/main" val="797239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limitations of the ‘lock-step’ model are what</a:t>
            </a:r>
            <a:r>
              <a:rPr lang="en-US" baseline="0" dirty="0" smtClean="0"/>
              <a:t> have led some to begin exploring variations to deal with some of those issues (regimentation, stop-out, etc.).  One alternative that has emerged is a ‘modified’ cohort (sometimes referred to as a ‘core-only’ cohort).</a:t>
            </a:r>
          </a:p>
          <a:p>
            <a:endParaRPr lang="en-US" baseline="0" dirty="0" smtClean="0"/>
          </a:p>
          <a:p>
            <a:r>
              <a:rPr lang="en-US" baseline="0" dirty="0" smtClean="0"/>
              <a:t>This model has some similarity, but also has some differences…in this model…</a:t>
            </a:r>
          </a:p>
          <a:p>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5</a:t>
            </a:fld>
            <a:endParaRPr lang="en-US"/>
          </a:p>
        </p:txBody>
      </p:sp>
    </p:spTree>
    <p:extLst>
      <p:ext uri="{BB962C8B-B14F-4D97-AF65-F5344CB8AC3E}">
        <p14:creationId xmlns:p14="http://schemas.microsoft.com/office/powerpoint/2010/main" val="3601211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modified version has a</a:t>
            </a:r>
            <a:r>
              <a:rPr lang="en-US" baseline="0" dirty="0" smtClean="0"/>
              <a:t> number of benefits, including …</a:t>
            </a:r>
          </a:p>
          <a:p>
            <a:endParaRPr lang="en-US" baseline="0" dirty="0" smtClean="0"/>
          </a:p>
          <a:p>
            <a:r>
              <a:rPr lang="en-US" baseline="0" dirty="0" smtClean="0"/>
              <a:t>But, as always, there are downsides to this approach as well…</a:t>
            </a:r>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6</a:t>
            </a:fld>
            <a:endParaRPr lang="en-US"/>
          </a:p>
        </p:txBody>
      </p:sp>
    </p:spTree>
    <p:extLst>
      <p:ext uri="{BB962C8B-B14F-4D97-AF65-F5344CB8AC3E}">
        <p14:creationId xmlns:p14="http://schemas.microsoft.com/office/powerpoint/2010/main" val="1383789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Yet another version</a:t>
            </a:r>
            <a:r>
              <a:rPr lang="en-US" baseline="0" dirty="0" smtClean="0"/>
              <a:t> of a cohort-type model is what could be referred to as an ‘organizational’ cohort – very similar to lock-step, except for how the group is formed to begin with…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7</a:t>
            </a:fld>
            <a:endParaRPr lang="en-US"/>
          </a:p>
        </p:txBody>
      </p:sp>
    </p:spTree>
    <p:extLst>
      <p:ext uri="{BB962C8B-B14F-4D97-AF65-F5344CB8AC3E}">
        <p14:creationId xmlns:p14="http://schemas.microsoft.com/office/powerpoint/2010/main" val="1649434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with the</a:t>
            </a:r>
            <a:r>
              <a:rPr lang="en-US" baseline="0" dirty="0" smtClean="0"/>
              <a:t> other models, there are pros and cons….</a:t>
            </a:r>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8</a:t>
            </a:fld>
            <a:endParaRPr lang="en-US"/>
          </a:p>
        </p:txBody>
      </p:sp>
    </p:spTree>
    <p:extLst>
      <p:ext uri="{BB962C8B-B14F-4D97-AF65-F5344CB8AC3E}">
        <p14:creationId xmlns:p14="http://schemas.microsoft.com/office/powerpoint/2010/main" val="795930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finishing up on this segment of our official presentation, I want to make a couple of comments to help set ‘cohort’ learning in context.  </a:t>
            </a:r>
          </a:p>
          <a:p>
            <a:endParaRPr lang="en-US" baseline="0" dirty="0" smtClean="0"/>
          </a:p>
          <a:p>
            <a:r>
              <a:rPr lang="en-US" dirty="0" smtClean="0"/>
              <a:t>Very</a:t>
            </a:r>
            <a:r>
              <a:rPr lang="en-US" baseline="0" dirty="0" smtClean="0"/>
              <a:t> often</a:t>
            </a:r>
            <a:r>
              <a:rPr lang="en-US" dirty="0" smtClean="0"/>
              <a:t>, ‘cohort’ refers to a rather </a:t>
            </a:r>
            <a:r>
              <a:rPr lang="en-US" dirty="0" err="1" smtClean="0"/>
              <a:t>seredipitous</a:t>
            </a:r>
            <a:r>
              <a:rPr lang="en-US" dirty="0" smtClean="0"/>
              <a:t>/haphazard/accidental</a:t>
            </a:r>
            <a:r>
              <a:rPr lang="en-US" baseline="0" dirty="0" smtClean="0"/>
              <a:t> group that simply comes together – and many times, those groups cohere incredibly and form a wonderful learning community.  However, it doesn’t always happen that way, and when it does happen, it isn’t necessarily because of anything we’ve done to help foster that outcome.  Given that reality, John Goss and his colleagues (at </a:t>
            </a:r>
            <a:r>
              <a:rPr lang="en-US" baseline="0" dirty="0" err="1" smtClean="0"/>
              <a:t>Shenendoah</a:t>
            </a:r>
            <a:r>
              <a:rPr lang="en-US" baseline="0" dirty="0" smtClean="0"/>
              <a:t> University) have begun exploring what we can do to turn accidental cohorts into intentional learning communities.</a:t>
            </a:r>
          </a:p>
          <a:p>
            <a:endParaRPr lang="en-US" baseline="0" dirty="0" smtClean="0"/>
          </a:p>
          <a:p>
            <a:r>
              <a:rPr lang="en-US" baseline="0" dirty="0" smtClean="0"/>
              <a:t>They propose that three areas to which attention can be given that can help to foster this kind of transformation:  1) inquiry-driven process, 2) learner-centered application and pedagogy, and 3) problem-oriented curricula</a:t>
            </a:r>
          </a:p>
          <a:p>
            <a:endParaRPr lang="en-US" dirty="0"/>
          </a:p>
        </p:txBody>
      </p:sp>
      <p:sp>
        <p:nvSpPr>
          <p:cNvPr id="4" name="Slide Number Placeholder 3"/>
          <p:cNvSpPr>
            <a:spLocks noGrp="1"/>
          </p:cNvSpPr>
          <p:nvPr>
            <p:ph type="sldNum" sz="quarter" idx="10"/>
          </p:nvPr>
        </p:nvSpPr>
        <p:spPr/>
        <p:txBody>
          <a:bodyPr/>
          <a:lstStyle/>
          <a:p>
            <a:fld id="{083B0E9D-D91C-AE42-A6E5-F000E3B3C9A8}" type="slidenum">
              <a:rPr lang="en-US" smtClean="0"/>
              <a:t>9</a:t>
            </a:fld>
            <a:endParaRPr lang="en-US"/>
          </a:p>
        </p:txBody>
      </p:sp>
    </p:spTree>
    <p:extLst>
      <p:ext uri="{BB962C8B-B14F-4D97-AF65-F5344CB8AC3E}">
        <p14:creationId xmlns:p14="http://schemas.microsoft.com/office/powerpoint/2010/main" val="3127652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A1CFD-BFF0-48BC-9BA5-4974D7A6AB15}"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70BA1CFD-BFF0-48BC-9BA5-4974D7A6AB15}" type="datetimeFigureOut">
              <a:rPr lang="en-US" smtClean="0"/>
              <a:t>10/20/2014</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0738" y="3445835"/>
            <a:ext cx="7542212" cy="1013012"/>
          </a:xfrm>
        </p:spPr>
        <p:txBody>
          <a:bodyPr/>
          <a:lstStyle/>
          <a:p>
            <a:r>
              <a:rPr lang="en-US" dirty="0" smtClean="0"/>
              <a:t>Special Delivery:</a:t>
            </a:r>
            <a:endParaRPr lang="en-US" dirty="0"/>
          </a:p>
        </p:txBody>
      </p:sp>
      <p:sp>
        <p:nvSpPr>
          <p:cNvPr id="3" name="Subtitle 2"/>
          <p:cNvSpPr>
            <a:spLocks noGrp="1"/>
          </p:cNvSpPr>
          <p:nvPr>
            <p:ph type="subTitle" idx="1"/>
          </p:nvPr>
        </p:nvSpPr>
        <p:spPr>
          <a:xfrm>
            <a:off x="820738" y="4788756"/>
            <a:ext cx="7542212" cy="1941403"/>
          </a:xfrm>
        </p:spPr>
        <p:txBody>
          <a:bodyPr>
            <a:normAutofit/>
          </a:bodyPr>
          <a:lstStyle/>
          <a:p>
            <a:r>
              <a:rPr lang="en-US" sz="3200" dirty="0" smtClean="0"/>
              <a:t>Cohort –based Learning Models</a:t>
            </a:r>
          </a:p>
          <a:p>
            <a:endParaRPr lang="en-US" i="1" dirty="0" smtClean="0"/>
          </a:p>
          <a:p>
            <a:r>
              <a:rPr lang="en-US" sz="2000" i="1" dirty="0" smtClean="0"/>
              <a:t>Martha L. Banz</a:t>
            </a:r>
          </a:p>
          <a:p>
            <a:r>
              <a:rPr lang="en-US" sz="2000" i="1" dirty="0" smtClean="0"/>
              <a:t>College of Liberal Studies</a:t>
            </a:r>
          </a:p>
          <a:p>
            <a:r>
              <a:rPr lang="en-US" sz="2000" i="1" dirty="0" smtClean="0"/>
              <a:t>The University of Oklahoma</a:t>
            </a:r>
            <a:endParaRPr lang="en-US" sz="2000" i="1" dirty="0"/>
          </a:p>
        </p:txBody>
      </p:sp>
    </p:spTree>
    <p:extLst>
      <p:ext uri="{BB962C8B-B14F-4D97-AF65-F5344CB8AC3E}">
        <p14:creationId xmlns:p14="http://schemas.microsoft.com/office/powerpoint/2010/main" val="3251703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779462" y="1882588"/>
            <a:ext cx="7581901" cy="4523856"/>
          </a:xfrm>
        </p:spPr>
        <p:txBody>
          <a:bodyPr/>
          <a:lstStyle/>
          <a:p>
            <a:r>
              <a:rPr lang="en-US" dirty="0" smtClean="0"/>
              <a:t>Many variations on the above models</a:t>
            </a:r>
          </a:p>
          <a:p>
            <a:r>
              <a:rPr lang="en-US" dirty="0" smtClean="0"/>
              <a:t>Any model can apply in either face-to-face or online settings</a:t>
            </a:r>
          </a:p>
          <a:p>
            <a:r>
              <a:rPr lang="en-US" dirty="0" smtClean="0"/>
              <a:t>Cohorts provide powerful incentive for students to stay together</a:t>
            </a:r>
          </a:p>
          <a:p>
            <a:r>
              <a:rPr lang="en-US" dirty="0"/>
              <a:t>T</a:t>
            </a:r>
            <a:r>
              <a:rPr lang="en-US" dirty="0" smtClean="0"/>
              <a:t>hink about how your program might benefit from facilitating stronger cohort identity (even if not moving to full cohort model)</a:t>
            </a:r>
          </a:p>
          <a:p>
            <a:endParaRPr lang="en-US" dirty="0"/>
          </a:p>
        </p:txBody>
      </p:sp>
    </p:spTree>
    <p:extLst>
      <p:ext uri="{BB962C8B-B14F-4D97-AF65-F5344CB8AC3E}">
        <p14:creationId xmlns:p14="http://schemas.microsoft.com/office/powerpoint/2010/main" val="2323654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‘cohort’ learning?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1939815"/>
              </p:ext>
            </p:extLst>
          </p:nvPr>
        </p:nvGraphicFramePr>
        <p:xfrm>
          <a:off x="779462" y="1882587"/>
          <a:ext cx="7581901" cy="4608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5147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363ABC95-E805-704D-BA91-CD5703081E34}"/>
                                            </p:graphicEl>
                                          </p:spTgt>
                                        </p:tgtEl>
                                        <p:attrNameLst>
                                          <p:attrName>style.visibility</p:attrName>
                                        </p:attrNameLst>
                                      </p:cBhvr>
                                      <p:to>
                                        <p:strVal val="visible"/>
                                      </p:to>
                                    </p:set>
                                    <p:animEffect transition="in" filter="dissolve">
                                      <p:cBhvr>
                                        <p:cTn id="7" dur="500"/>
                                        <p:tgtEl>
                                          <p:spTgt spid="4">
                                            <p:graphicEl>
                                              <a:dgm id="{363ABC95-E805-704D-BA91-CD5703081E3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dgm id="{8DAC5970-B891-3C41-99D8-30B9EA4965C2}"/>
                                            </p:graphicEl>
                                          </p:spTgt>
                                        </p:tgtEl>
                                        <p:attrNameLst>
                                          <p:attrName>style.visibility</p:attrName>
                                        </p:attrNameLst>
                                      </p:cBhvr>
                                      <p:to>
                                        <p:strVal val="visible"/>
                                      </p:to>
                                    </p:set>
                                    <p:animEffect transition="in" filter="dissolve">
                                      <p:cBhvr>
                                        <p:cTn id="12" dur="500"/>
                                        <p:tgtEl>
                                          <p:spTgt spid="4">
                                            <p:graphicEl>
                                              <a:dgm id="{8DAC5970-B891-3C41-99D8-30B9EA4965C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graphicEl>
                                              <a:dgm id="{9339DBA1-8090-AD4E-94D6-3D34E26F1B7F}"/>
                                            </p:graphicEl>
                                          </p:spTgt>
                                        </p:tgtEl>
                                        <p:attrNameLst>
                                          <p:attrName>style.visibility</p:attrName>
                                        </p:attrNameLst>
                                      </p:cBhvr>
                                      <p:to>
                                        <p:strVal val="visible"/>
                                      </p:to>
                                    </p:set>
                                    <p:animEffect transition="in" filter="dissolve">
                                      <p:cBhvr>
                                        <p:cTn id="17" dur="500"/>
                                        <p:tgtEl>
                                          <p:spTgt spid="4">
                                            <p:graphicEl>
                                              <a:dgm id="{9339DBA1-8090-AD4E-94D6-3D34E26F1B7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graphicEl>
                                              <a:dgm id="{F853A41B-51B3-6F4E-9127-1408648849EE}"/>
                                            </p:graphicEl>
                                          </p:spTgt>
                                        </p:tgtEl>
                                        <p:attrNameLst>
                                          <p:attrName>style.visibility</p:attrName>
                                        </p:attrNameLst>
                                      </p:cBhvr>
                                      <p:to>
                                        <p:strVal val="visible"/>
                                      </p:to>
                                    </p:set>
                                    <p:animEffect transition="in" filter="dissolve">
                                      <p:cBhvr>
                                        <p:cTn id="22" dur="500"/>
                                        <p:tgtEl>
                                          <p:spTgt spid="4">
                                            <p:graphicEl>
                                              <a:dgm id="{F853A41B-51B3-6F4E-9127-1408648849E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graphicEl>
                                              <a:dgm id="{E3615C94-AED7-CF47-8E44-CEDFB39619BB}"/>
                                            </p:graphicEl>
                                          </p:spTgt>
                                        </p:tgtEl>
                                        <p:attrNameLst>
                                          <p:attrName>style.visibility</p:attrName>
                                        </p:attrNameLst>
                                      </p:cBhvr>
                                      <p:to>
                                        <p:strVal val="visible"/>
                                      </p:to>
                                    </p:set>
                                    <p:animEffect transition="in" filter="dissolve">
                                      <p:cBhvr>
                                        <p:cTn id="27" dur="500"/>
                                        <p:tgtEl>
                                          <p:spTgt spid="4">
                                            <p:graphicEl>
                                              <a:dgm id="{E3615C94-AED7-CF47-8E44-CEDFB39619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80635"/>
            <a:ext cx="7581901" cy="1001889"/>
          </a:xfrm>
        </p:spPr>
        <p:txBody>
          <a:bodyPr/>
          <a:lstStyle/>
          <a:p>
            <a:r>
              <a:rPr lang="en-US" dirty="0" smtClean="0"/>
              <a:t>‘Lock-step’ Cohort</a:t>
            </a:r>
            <a:endParaRPr lang="en-US" dirty="0"/>
          </a:p>
        </p:txBody>
      </p:sp>
      <p:graphicFrame>
        <p:nvGraphicFramePr>
          <p:cNvPr id="7" name="Diagram 6"/>
          <p:cNvGraphicFramePr/>
          <p:nvPr>
            <p:extLst>
              <p:ext uri="{D42A27DB-BD31-4B8C-83A1-F6EECF244321}">
                <p14:modId xmlns:p14="http://schemas.microsoft.com/office/powerpoint/2010/main" val="1360244644"/>
              </p:ext>
            </p:extLst>
          </p:nvPr>
        </p:nvGraphicFramePr>
        <p:xfrm>
          <a:off x="2329860" y="2120269"/>
          <a:ext cx="5120805" cy="3241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1828116" y="1900484"/>
            <a:ext cx="512515" cy="3165405"/>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Rectangle 9"/>
          <p:cNvSpPr/>
          <p:nvPr/>
        </p:nvSpPr>
        <p:spPr>
          <a:xfrm rot="16200000">
            <a:off x="497938" y="3182802"/>
            <a:ext cx="3026306" cy="461665"/>
          </a:xfrm>
          <a:prstGeom prst="rect">
            <a:avLst/>
          </a:prstGeom>
          <a:noFill/>
        </p:spPr>
        <p:txBody>
          <a:bodyPr wrap="square" lIns="91440" tIns="45720" rIns="91440" bIns="45720">
            <a:spAutoFit/>
          </a:bodyP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Entry Cohort</a:t>
            </a:r>
            <a:endParaRPr lang="en-US"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3" name="Straight Arrow Connector 12"/>
          <p:cNvCxnSpPr/>
          <p:nvPr/>
        </p:nvCxnSpPr>
        <p:spPr>
          <a:xfrm>
            <a:off x="750691" y="2623047"/>
            <a:ext cx="1036126" cy="2556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957297" y="1211297"/>
            <a:ext cx="822960" cy="68918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43036" y="3725333"/>
            <a:ext cx="1039671" cy="23396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889493" y="1561818"/>
            <a:ext cx="822960" cy="54434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79462" y="1900484"/>
            <a:ext cx="993351" cy="483314"/>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50691" y="2278454"/>
            <a:ext cx="992012" cy="34459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52898" y="3033889"/>
            <a:ext cx="1019915" cy="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779462" y="3213070"/>
            <a:ext cx="993351" cy="145374"/>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779462" y="3959294"/>
            <a:ext cx="1007355" cy="31810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779462" y="3457222"/>
            <a:ext cx="1007355" cy="26811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889493" y="4656667"/>
            <a:ext cx="874218" cy="27012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957297" y="4926790"/>
            <a:ext cx="806414" cy="42132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779462" y="4277397"/>
            <a:ext cx="993351" cy="25227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17500" y="581580"/>
            <a:ext cx="327024" cy="5262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err="1" smtClean="0"/>
              <a:t>Appl</a:t>
            </a:r>
            <a:endParaRPr lang="en-US" sz="2400" dirty="0" smtClean="0"/>
          </a:p>
          <a:p>
            <a:r>
              <a:rPr lang="en-US" sz="2400" dirty="0" err="1" smtClean="0"/>
              <a:t>Icant</a:t>
            </a:r>
            <a:endParaRPr lang="en-US" sz="2400" dirty="0" smtClean="0"/>
          </a:p>
          <a:p>
            <a:r>
              <a:rPr lang="en-US" sz="2400" dirty="0" smtClean="0"/>
              <a:t> Pool</a:t>
            </a:r>
            <a:endParaRPr lang="en-US" sz="2400" dirty="0"/>
          </a:p>
        </p:txBody>
      </p:sp>
      <p:sp>
        <p:nvSpPr>
          <p:cNvPr id="59" name="Rectangle 58"/>
          <p:cNvSpPr/>
          <p:nvPr/>
        </p:nvSpPr>
        <p:spPr>
          <a:xfrm>
            <a:off x="7450665" y="1900482"/>
            <a:ext cx="512515" cy="3165405"/>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TextBox 59"/>
          <p:cNvSpPr txBox="1"/>
          <p:nvPr/>
        </p:nvSpPr>
        <p:spPr>
          <a:xfrm rot="16200000">
            <a:off x="6402174" y="3173778"/>
            <a:ext cx="2568222" cy="369332"/>
          </a:xfrm>
          <a:prstGeom prst="rect">
            <a:avLst/>
          </a:prstGeom>
          <a:noFill/>
        </p:spPr>
        <p:txBody>
          <a:bodyPr wrap="square" rtlCol="0">
            <a:spAutoFit/>
          </a:bodyPr>
          <a:lstStyle/>
          <a:p>
            <a:r>
              <a:rPr lang="en-US" dirty="0" smtClean="0"/>
              <a:t>Program Completion</a:t>
            </a:r>
            <a:endParaRPr lang="en-US" dirty="0"/>
          </a:p>
        </p:txBody>
      </p:sp>
      <p:sp>
        <p:nvSpPr>
          <p:cNvPr id="61" name="TextBox 60"/>
          <p:cNvSpPr txBox="1"/>
          <p:nvPr/>
        </p:nvSpPr>
        <p:spPr>
          <a:xfrm>
            <a:off x="2652889" y="4333501"/>
            <a:ext cx="4247444" cy="646331"/>
          </a:xfrm>
          <a:prstGeom prst="rect">
            <a:avLst/>
          </a:prstGeom>
          <a:noFill/>
        </p:spPr>
        <p:txBody>
          <a:bodyPr wrap="square" rtlCol="0">
            <a:spAutoFit/>
          </a:bodyPr>
          <a:lstStyle/>
          <a:p>
            <a:pPr algn="ctr"/>
            <a:r>
              <a:rPr lang="en-US" dirty="0" smtClean="0"/>
              <a:t>Group Remains Together for the Entire Program</a:t>
            </a:r>
            <a:endParaRPr lang="en-US" dirty="0"/>
          </a:p>
        </p:txBody>
      </p:sp>
      <p:sp>
        <p:nvSpPr>
          <p:cNvPr id="64" name="TextBox 63"/>
          <p:cNvSpPr txBox="1"/>
          <p:nvPr/>
        </p:nvSpPr>
        <p:spPr>
          <a:xfrm>
            <a:off x="529895" y="5871465"/>
            <a:ext cx="1923626" cy="646331"/>
          </a:xfrm>
          <a:prstGeom prst="rect">
            <a:avLst/>
          </a:prstGeom>
          <a:noFill/>
        </p:spPr>
        <p:txBody>
          <a:bodyPr wrap="square" rtlCol="0">
            <a:spAutoFit/>
          </a:bodyPr>
          <a:lstStyle/>
          <a:p>
            <a:r>
              <a:rPr lang="en-US" dirty="0" smtClean="0"/>
              <a:t>Cohort defined by time of admission</a:t>
            </a:r>
            <a:endParaRPr lang="en-US" dirty="0"/>
          </a:p>
        </p:txBody>
      </p:sp>
    </p:spTree>
    <p:extLst>
      <p:ext uri="{BB962C8B-B14F-4D97-AF65-F5344CB8AC3E}">
        <p14:creationId xmlns:p14="http://schemas.microsoft.com/office/powerpoint/2010/main" val="16180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par>
                                <p:cTn id="8" presetID="9" presetClass="entr" presetSubtype="0" fill="hold" grpId="1"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dissolve">
                                      <p:cBhvr>
                                        <p:cTn id="10" dur="500"/>
                                        <p:tgtEl>
                                          <p:spTgt spid="58"/>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99"/>
                                          </p:stCondLst>
                                        </p:cTn>
                                        <p:tgtEl>
                                          <p:spTgt spid="17"/>
                                        </p:tgtEl>
                                        <p:attrNameLst>
                                          <p:attrName>style.visibility</p:attrName>
                                        </p:attrNameLst>
                                      </p:cBhvr>
                                      <p:to>
                                        <p:strVal val="visible"/>
                                      </p:to>
                                    </p:set>
                                  </p:childTnLst>
                                </p:cTn>
                              </p:par>
                            </p:childTnLst>
                          </p:cTn>
                        </p:par>
                        <p:par>
                          <p:cTn id="14" fill="hold">
                            <p:stCondLst>
                              <p:cond delay="600"/>
                            </p:stCondLst>
                            <p:childTnLst>
                              <p:par>
                                <p:cTn id="15" presetID="1" presetClass="entr" presetSubtype="0" fill="hold" nodeType="afterEffect">
                                  <p:stCondLst>
                                    <p:cond delay="0"/>
                                  </p:stCondLst>
                                  <p:childTnLst>
                                    <p:set>
                                      <p:cBhvr>
                                        <p:cTn id="16" dur="1" fill="hold">
                                          <p:stCondLst>
                                            <p:cond delay="99"/>
                                          </p:stCondLst>
                                        </p:cTn>
                                        <p:tgtEl>
                                          <p:spTgt spid="27"/>
                                        </p:tgtEl>
                                        <p:attrNameLst>
                                          <p:attrName>style.visibility</p:attrName>
                                        </p:attrNameLst>
                                      </p:cBhvr>
                                      <p:to>
                                        <p:strVal val="visible"/>
                                      </p:to>
                                    </p:set>
                                  </p:childTnLst>
                                </p:cTn>
                              </p:par>
                            </p:childTnLst>
                          </p:cTn>
                        </p:par>
                        <p:par>
                          <p:cTn id="17" fill="hold">
                            <p:stCondLst>
                              <p:cond delay="700"/>
                            </p:stCondLst>
                            <p:childTnLst>
                              <p:par>
                                <p:cTn id="18" presetID="1" presetClass="entr" presetSubtype="0" fill="hold" nodeType="afterEffect">
                                  <p:stCondLst>
                                    <p:cond delay="0"/>
                                  </p:stCondLst>
                                  <p:childTnLst>
                                    <p:set>
                                      <p:cBhvr>
                                        <p:cTn id="19" dur="1" fill="hold">
                                          <p:stCondLst>
                                            <p:cond delay="99"/>
                                          </p:stCondLst>
                                        </p:cTn>
                                        <p:tgtEl>
                                          <p:spTgt spid="26"/>
                                        </p:tgtEl>
                                        <p:attrNameLst>
                                          <p:attrName>style.visibility</p:attrName>
                                        </p:attrNameLst>
                                      </p:cBhvr>
                                      <p:to>
                                        <p:strVal val="visible"/>
                                      </p:to>
                                    </p:set>
                                  </p:childTnLst>
                                </p:cTn>
                              </p:par>
                            </p:childTnLst>
                          </p:cTn>
                        </p:par>
                        <p:par>
                          <p:cTn id="20" fill="hold">
                            <p:stCondLst>
                              <p:cond delay="800"/>
                            </p:stCondLst>
                            <p:childTnLst>
                              <p:par>
                                <p:cTn id="21" presetID="1" presetClass="entr" presetSubtype="0" fill="hold" nodeType="afterEffect">
                                  <p:stCondLst>
                                    <p:cond delay="0"/>
                                  </p:stCondLst>
                                  <p:childTnLst>
                                    <p:set>
                                      <p:cBhvr>
                                        <p:cTn id="22" dur="1" fill="hold">
                                          <p:stCondLst>
                                            <p:cond delay="99"/>
                                          </p:stCondLst>
                                        </p:cTn>
                                        <p:tgtEl>
                                          <p:spTgt spid="25"/>
                                        </p:tgtEl>
                                        <p:attrNameLst>
                                          <p:attrName>style.visibility</p:attrName>
                                        </p:attrNameLst>
                                      </p:cBhvr>
                                      <p:to>
                                        <p:strVal val="visible"/>
                                      </p:to>
                                    </p:set>
                                  </p:childTnLst>
                                </p:cTn>
                              </p:par>
                            </p:childTnLst>
                          </p:cTn>
                        </p:par>
                        <p:par>
                          <p:cTn id="23" fill="hold">
                            <p:stCondLst>
                              <p:cond delay="900"/>
                            </p:stCondLst>
                            <p:childTnLst>
                              <p:par>
                                <p:cTn id="24" presetID="1" presetClass="entr" presetSubtype="0" fill="hold" nodeType="afterEffect">
                                  <p:stCondLst>
                                    <p:cond delay="0"/>
                                  </p:stCondLst>
                                  <p:childTnLst>
                                    <p:set>
                                      <p:cBhvr>
                                        <p:cTn id="25" dur="1" fill="hold">
                                          <p:stCondLst>
                                            <p:cond delay="99"/>
                                          </p:stCondLst>
                                        </p:cTn>
                                        <p:tgtEl>
                                          <p:spTgt spid="22"/>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0"/>
                                  </p:stCondLst>
                                  <p:childTnLst>
                                    <p:set>
                                      <p:cBhvr>
                                        <p:cTn id="28" dur="1" fill="hold">
                                          <p:stCondLst>
                                            <p:cond delay="99"/>
                                          </p:stCondLst>
                                        </p:cTn>
                                        <p:tgtEl>
                                          <p:spTgt spid="20"/>
                                        </p:tgtEl>
                                        <p:attrNameLst>
                                          <p:attrName>style.visibility</p:attrName>
                                        </p:attrNameLst>
                                      </p:cBhvr>
                                      <p:to>
                                        <p:strVal val="visible"/>
                                      </p:to>
                                    </p:set>
                                  </p:childTnLst>
                                </p:cTn>
                              </p:par>
                            </p:childTnLst>
                          </p:cTn>
                        </p:par>
                        <p:par>
                          <p:cTn id="29" fill="hold">
                            <p:stCondLst>
                              <p:cond delay="1100"/>
                            </p:stCondLst>
                            <p:childTnLst>
                              <p:par>
                                <p:cTn id="30" presetID="1" presetClass="entr" presetSubtype="0" fill="hold" nodeType="afterEffect">
                                  <p:stCondLst>
                                    <p:cond delay="0"/>
                                  </p:stCondLst>
                                  <p:childTnLst>
                                    <p:set>
                                      <p:cBhvr>
                                        <p:cTn id="31" dur="1" fill="hold">
                                          <p:stCondLst>
                                            <p:cond delay="99"/>
                                          </p:stCondLst>
                                        </p:cTn>
                                        <p:tgtEl>
                                          <p:spTgt spid="28"/>
                                        </p:tgtEl>
                                        <p:attrNameLst>
                                          <p:attrName>style.visibility</p:attrName>
                                        </p:attrNameLst>
                                      </p:cBhvr>
                                      <p:to>
                                        <p:strVal val="visible"/>
                                      </p:to>
                                    </p:set>
                                  </p:childTnLst>
                                </p:cTn>
                              </p:par>
                            </p:childTnLst>
                          </p:cTn>
                        </p:par>
                        <p:par>
                          <p:cTn id="32" fill="hold">
                            <p:stCondLst>
                              <p:cond delay="1200"/>
                            </p:stCondLst>
                            <p:childTnLst>
                              <p:par>
                                <p:cTn id="33" presetID="1" presetClass="entr" presetSubtype="0" fill="hold" nodeType="afterEffect">
                                  <p:stCondLst>
                                    <p:cond delay="0"/>
                                  </p:stCondLst>
                                  <p:childTnLst>
                                    <p:set>
                                      <p:cBhvr>
                                        <p:cTn id="34" dur="1" fill="hold">
                                          <p:stCondLst>
                                            <p:cond delay="99"/>
                                          </p:stCondLst>
                                        </p:cTn>
                                        <p:tgtEl>
                                          <p:spTgt spid="29"/>
                                        </p:tgtEl>
                                        <p:attrNameLst>
                                          <p:attrName>style.visibility</p:attrName>
                                        </p:attrNameLst>
                                      </p:cBhvr>
                                      <p:to>
                                        <p:strVal val="visible"/>
                                      </p:to>
                                    </p:set>
                                  </p:childTnLst>
                                </p:cTn>
                              </p:par>
                            </p:childTnLst>
                          </p:cTn>
                        </p:par>
                        <p:par>
                          <p:cTn id="35" fill="hold">
                            <p:stCondLst>
                              <p:cond delay="1300"/>
                            </p:stCondLst>
                            <p:childTnLst>
                              <p:par>
                                <p:cTn id="36" presetID="1" presetClass="entr" presetSubtype="0" fill="hold" nodeType="afterEffect">
                                  <p:stCondLst>
                                    <p:cond delay="0"/>
                                  </p:stCondLst>
                                  <p:childTnLst>
                                    <p:set>
                                      <p:cBhvr>
                                        <p:cTn id="37" dur="1" fill="hold">
                                          <p:stCondLst>
                                            <p:cond delay="99"/>
                                          </p:stCondLst>
                                        </p:cTn>
                                        <p:tgtEl>
                                          <p:spTgt spid="13"/>
                                        </p:tgtEl>
                                        <p:attrNameLst>
                                          <p:attrName>style.visibility</p:attrName>
                                        </p:attrNameLst>
                                      </p:cBhvr>
                                      <p:to>
                                        <p:strVal val="visible"/>
                                      </p:to>
                                    </p:set>
                                  </p:childTnLst>
                                </p:cTn>
                              </p:par>
                            </p:childTnLst>
                          </p:cTn>
                        </p:par>
                        <p:par>
                          <p:cTn id="38" fill="hold">
                            <p:stCondLst>
                              <p:cond delay="1400"/>
                            </p:stCondLst>
                            <p:childTnLst>
                              <p:par>
                                <p:cTn id="39" presetID="1" presetClass="entr" presetSubtype="0" fill="hold" nodeType="afterEffect">
                                  <p:stCondLst>
                                    <p:cond delay="0"/>
                                  </p:stCondLst>
                                  <p:childTnLst>
                                    <p:set>
                                      <p:cBhvr>
                                        <p:cTn id="40" dur="1" fill="hold">
                                          <p:stCondLst>
                                            <p:cond delay="99"/>
                                          </p:stCondLst>
                                        </p:cTn>
                                        <p:tgtEl>
                                          <p:spTgt spid="21"/>
                                        </p:tgtEl>
                                        <p:attrNameLst>
                                          <p:attrName>style.visibility</p:attrName>
                                        </p:attrNameLst>
                                      </p:cBhvr>
                                      <p:to>
                                        <p:strVal val="visible"/>
                                      </p:to>
                                    </p:set>
                                  </p:childTnLst>
                                </p:cTn>
                              </p:par>
                            </p:childTnLst>
                          </p:cTn>
                        </p:par>
                        <p:par>
                          <p:cTn id="41" fill="hold">
                            <p:stCondLst>
                              <p:cond delay="1500"/>
                            </p:stCondLst>
                            <p:childTnLst>
                              <p:par>
                                <p:cTn id="42" presetID="1" presetClass="entr" presetSubtype="0" fill="hold" nodeType="afterEffect">
                                  <p:stCondLst>
                                    <p:cond delay="0"/>
                                  </p:stCondLst>
                                  <p:childTnLst>
                                    <p:set>
                                      <p:cBhvr>
                                        <p:cTn id="43" dur="1" fill="hold">
                                          <p:stCondLst>
                                            <p:cond delay="99"/>
                                          </p:stCondLst>
                                        </p:cTn>
                                        <p:tgtEl>
                                          <p:spTgt spid="19"/>
                                        </p:tgtEl>
                                        <p:attrNameLst>
                                          <p:attrName>style.visibility</p:attrName>
                                        </p:attrNameLst>
                                      </p:cBhvr>
                                      <p:to>
                                        <p:strVal val="visible"/>
                                      </p:to>
                                    </p:set>
                                  </p:childTnLst>
                                </p:cTn>
                              </p:par>
                            </p:childTnLst>
                          </p:cTn>
                        </p:par>
                        <p:par>
                          <p:cTn id="44" fill="hold">
                            <p:stCondLst>
                              <p:cond delay="1600"/>
                            </p:stCondLst>
                            <p:childTnLst>
                              <p:par>
                                <p:cTn id="45" presetID="1" presetClass="entr" presetSubtype="0" fill="hold" nodeType="afterEffect">
                                  <p:stCondLst>
                                    <p:cond delay="0"/>
                                  </p:stCondLst>
                                  <p:childTnLst>
                                    <p:set>
                                      <p:cBhvr>
                                        <p:cTn id="46" dur="1" fill="hold">
                                          <p:stCondLst>
                                            <p:cond delay="99"/>
                                          </p:stCondLst>
                                        </p:cTn>
                                        <p:tgtEl>
                                          <p:spTgt spid="24"/>
                                        </p:tgtEl>
                                        <p:attrNameLst>
                                          <p:attrName>style.visibility</p:attrName>
                                        </p:attrNameLst>
                                      </p:cBhvr>
                                      <p:to>
                                        <p:strVal val="visible"/>
                                      </p:to>
                                    </p:set>
                                  </p:childTnLst>
                                </p:cTn>
                              </p:par>
                            </p:childTnLst>
                          </p:cTn>
                        </p:par>
                        <p:par>
                          <p:cTn id="47" fill="hold">
                            <p:stCondLst>
                              <p:cond delay="1700"/>
                            </p:stCondLst>
                            <p:childTnLst>
                              <p:par>
                                <p:cTn id="48" presetID="1" presetClass="entr" presetSubtype="0" fill="hold" nodeType="afterEffect">
                                  <p:stCondLst>
                                    <p:cond delay="0"/>
                                  </p:stCondLst>
                                  <p:childTnLst>
                                    <p:set>
                                      <p:cBhvr>
                                        <p:cTn id="49" dur="1" fill="hold">
                                          <p:stCondLst>
                                            <p:cond delay="99"/>
                                          </p:stCondLst>
                                        </p:cTn>
                                        <p:tgtEl>
                                          <p:spTgt spid="23"/>
                                        </p:tgtEl>
                                        <p:attrNameLst>
                                          <p:attrName>style.visibility</p:attrName>
                                        </p:attrNameLst>
                                      </p:cBhvr>
                                      <p:to>
                                        <p:strVal val="visible"/>
                                      </p:to>
                                    </p:set>
                                  </p:childTnLst>
                                </p:cTn>
                              </p:par>
                            </p:childTnLst>
                          </p:cTn>
                        </p:par>
                        <p:par>
                          <p:cTn id="50" fill="hold">
                            <p:stCondLst>
                              <p:cond delay="1800"/>
                            </p:stCondLst>
                            <p:childTnLst>
                              <p:par>
                                <p:cTn id="51" presetID="1" presetClass="entr" presetSubtype="0" fill="hold" nodeType="afterEffect">
                                  <p:stCondLst>
                                    <p:cond delay="0"/>
                                  </p:stCondLst>
                                  <p:childTnLst>
                                    <p:set>
                                      <p:cBhvr>
                                        <p:cTn id="52" dur="1" fill="hold">
                                          <p:stCondLst>
                                            <p:cond delay="99"/>
                                          </p:stCondLst>
                                        </p:cTn>
                                        <p:tgtEl>
                                          <p:spTgt spid="28"/>
                                        </p:tgtEl>
                                        <p:attrNameLst>
                                          <p:attrName>style.visibility</p:attrName>
                                        </p:attrNameLst>
                                      </p:cBhvr>
                                      <p:to>
                                        <p:strVal val="visible"/>
                                      </p:to>
                                    </p:set>
                                  </p:childTnLst>
                                </p:cTn>
                              </p:par>
                            </p:childTnLst>
                          </p:cTn>
                        </p:par>
                        <p:par>
                          <p:cTn id="53" fill="hold">
                            <p:stCondLst>
                              <p:cond delay="1900"/>
                            </p:stCondLst>
                            <p:childTnLst>
                              <p:par>
                                <p:cTn id="54" presetID="9" presetClass="entr" presetSubtype="0"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dissolve">
                                      <p:cBhvr>
                                        <p:cTn id="56" dur="2000"/>
                                        <p:tgtEl>
                                          <p:spTgt spid="8"/>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dissolve">
                                      <p:cBhvr>
                                        <p:cTn id="59" dur="500"/>
                                        <p:tgtEl>
                                          <p:spTgt spid="10"/>
                                        </p:tgtEl>
                                      </p:cBhvr>
                                    </p:animEffect>
                                  </p:childTnLst>
                                </p:cTn>
                              </p:par>
                            </p:childTnLst>
                          </p:cTn>
                        </p:par>
                        <p:par>
                          <p:cTn id="60" fill="hold">
                            <p:stCondLst>
                              <p:cond delay="3900"/>
                            </p:stCondLst>
                            <p:childTnLst>
                              <p:par>
                                <p:cTn id="61" presetID="9" presetClass="entr" presetSubtype="0" fill="hold" grpId="0" nodeType="afterEffect">
                                  <p:stCondLst>
                                    <p:cond delay="0"/>
                                  </p:stCondLst>
                                  <p:childTnLst>
                                    <p:set>
                                      <p:cBhvr>
                                        <p:cTn id="62" dur="1" fill="hold">
                                          <p:stCondLst>
                                            <p:cond delay="0"/>
                                          </p:stCondLst>
                                        </p:cTn>
                                        <p:tgtEl>
                                          <p:spTgt spid="64"/>
                                        </p:tgtEl>
                                        <p:attrNameLst>
                                          <p:attrName>style.visibility</p:attrName>
                                        </p:attrNameLst>
                                      </p:cBhvr>
                                      <p:to>
                                        <p:strVal val="visible"/>
                                      </p:to>
                                    </p:set>
                                    <p:animEffect transition="in" filter="dissolve">
                                      <p:cBhvr>
                                        <p:cTn id="63" dur="800"/>
                                        <p:tgtEl>
                                          <p:spTgt spid="64"/>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7">
                                            <p:graphicEl>
                                              <a:dgm id="{E2F71DEB-D1BE-004D-8AEE-5071F7893293}"/>
                                            </p:graphicEl>
                                          </p:spTgt>
                                        </p:tgtEl>
                                        <p:attrNameLst>
                                          <p:attrName>style.visibility</p:attrName>
                                        </p:attrNameLst>
                                      </p:cBhvr>
                                      <p:to>
                                        <p:strVal val="visible"/>
                                      </p:to>
                                    </p:set>
                                    <p:animEffect transition="in" filter="dissolve">
                                      <p:cBhvr>
                                        <p:cTn id="68" dur="500"/>
                                        <p:tgtEl>
                                          <p:spTgt spid="7">
                                            <p:graphicEl>
                                              <a:dgm id="{E2F71DEB-D1BE-004D-8AEE-5071F7893293}"/>
                                            </p:graphicEl>
                                          </p:spTgt>
                                        </p:tgtEl>
                                      </p:cBhvr>
                                    </p:animEffect>
                                  </p:childTnLst>
                                </p:cTn>
                              </p:par>
                            </p:childTnLst>
                          </p:cTn>
                        </p:par>
                        <p:par>
                          <p:cTn id="69" fill="hold">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7">
                                            <p:graphicEl>
                                              <a:dgm id="{257DB922-655A-5C41-BDAD-4A70C75AFD06}"/>
                                            </p:graphicEl>
                                          </p:spTgt>
                                        </p:tgtEl>
                                        <p:attrNameLst>
                                          <p:attrName>style.visibility</p:attrName>
                                        </p:attrNameLst>
                                      </p:cBhvr>
                                      <p:to>
                                        <p:strVal val="visible"/>
                                      </p:to>
                                    </p:set>
                                    <p:animEffect transition="in" filter="dissolve">
                                      <p:cBhvr>
                                        <p:cTn id="72" dur="500"/>
                                        <p:tgtEl>
                                          <p:spTgt spid="7">
                                            <p:graphicEl>
                                              <a:dgm id="{257DB922-655A-5C41-BDAD-4A70C75AFD06}"/>
                                            </p:graphicEl>
                                          </p:spTgt>
                                        </p:tgtEl>
                                      </p:cBhvr>
                                    </p:animEffect>
                                  </p:childTnLst>
                                </p:cTn>
                              </p:par>
                            </p:childTnLst>
                          </p:cTn>
                        </p:par>
                        <p:par>
                          <p:cTn id="73" fill="hold">
                            <p:stCondLst>
                              <p:cond delay="1000"/>
                            </p:stCondLst>
                            <p:childTnLst>
                              <p:par>
                                <p:cTn id="74" presetID="9" presetClass="entr" presetSubtype="0" fill="hold" grpId="0" nodeType="afterEffect">
                                  <p:stCondLst>
                                    <p:cond delay="0"/>
                                  </p:stCondLst>
                                  <p:childTnLst>
                                    <p:set>
                                      <p:cBhvr>
                                        <p:cTn id="75" dur="1" fill="hold">
                                          <p:stCondLst>
                                            <p:cond delay="0"/>
                                          </p:stCondLst>
                                        </p:cTn>
                                        <p:tgtEl>
                                          <p:spTgt spid="7">
                                            <p:graphicEl>
                                              <a:dgm id="{3DC81B4B-81C3-DE47-96AC-45802DC6D920}"/>
                                            </p:graphicEl>
                                          </p:spTgt>
                                        </p:tgtEl>
                                        <p:attrNameLst>
                                          <p:attrName>style.visibility</p:attrName>
                                        </p:attrNameLst>
                                      </p:cBhvr>
                                      <p:to>
                                        <p:strVal val="visible"/>
                                      </p:to>
                                    </p:set>
                                    <p:animEffect transition="in" filter="dissolve">
                                      <p:cBhvr>
                                        <p:cTn id="76" dur="500"/>
                                        <p:tgtEl>
                                          <p:spTgt spid="7">
                                            <p:graphicEl>
                                              <a:dgm id="{3DC81B4B-81C3-DE47-96AC-45802DC6D920}"/>
                                            </p:graphicEl>
                                          </p:spTgt>
                                        </p:tgtEl>
                                      </p:cBhvr>
                                    </p:animEffect>
                                  </p:childTnLst>
                                </p:cTn>
                              </p:par>
                            </p:childTnLst>
                          </p:cTn>
                        </p:par>
                        <p:par>
                          <p:cTn id="77" fill="hold">
                            <p:stCondLst>
                              <p:cond delay="1500"/>
                            </p:stCondLst>
                            <p:childTnLst>
                              <p:par>
                                <p:cTn id="78" presetID="9" presetClass="entr" presetSubtype="0" fill="hold" grpId="0" nodeType="afterEffect">
                                  <p:stCondLst>
                                    <p:cond delay="0"/>
                                  </p:stCondLst>
                                  <p:childTnLst>
                                    <p:set>
                                      <p:cBhvr>
                                        <p:cTn id="79" dur="1" fill="hold">
                                          <p:stCondLst>
                                            <p:cond delay="0"/>
                                          </p:stCondLst>
                                        </p:cTn>
                                        <p:tgtEl>
                                          <p:spTgt spid="7">
                                            <p:graphicEl>
                                              <a:dgm id="{92126F24-4B9F-8F4B-9F65-43E758E9E8E8}"/>
                                            </p:graphicEl>
                                          </p:spTgt>
                                        </p:tgtEl>
                                        <p:attrNameLst>
                                          <p:attrName>style.visibility</p:attrName>
                                        </p:attrNameLst>
                                      </p:cBhvr>
                                      <p:to>
                                        <p:strVal val="visible"/>
                                      </p:to>
                                    </p:set>
                                    <p:animEffect transition="in" filter="dissolve">
                                      <p:cBhvr>
                                        <p:cTn id="80" dur="500"/>
                                        <p:tgtEl>
                                          <p:spTgt spid="7">
                                            <p:graphicEl>
                                              <a:dgm id="{92126F24-4B9F-8F4B-9F65-43E758E9E8E8}"/>
                                            </p:graphicEl>
                                          </p:spTgt>
                                        </p:tgtEl>
                                      </p:cBhvr>
                                    </p:animEffect>
                                  </p:childTnLst>
                                </p:cTn>
                              </p:par>
                            </p:childTnLst>
                          </p:cTn>
                        </p:par>
                        <p:par>
                          <p:cTn id="81" fill="hold">
                            <p:stCondLst>
                              <p:cond delay="2000"/>
                            </p:stCondLst>
                            <p:childTnLst>
                              <p:par>
                                <p:cTn id="82" presetID="9" presetClass="entr" presetSubtype="0" fill="hold" grpId="0" nodeType="after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dissolve">
                                      <p:cBhvr>
                                        <p:cTn id="84" dur="2000"/>
                                        <p:tgtEl>
                                          <p:spTgt spid="59"/>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60">
                                            <p:txEl>
                                              <p:pRg st="0" end="0"/>
                                            </p:txEl>
                                          </p:spTgt>
                                        </p:tgtEl>
                                        <p:attrNameLst>
                                          <p:attrName>style.visibility</p:attrName>
                                        </p:attrNameLst>
                                      </p:cBhvr>
                                      <p:to>
                                        <p:strVal val="visible"/>
                                      </p:to>
                                    </p:set>
                                    <p:animEffect transition="in" filter="dissolve">
                                      <p:cBhvr>
                                        <p:cTn id="87" dur="2000"/>
                                        <p:tgtEl>
                                          <p:spTgt spid="60">
                                            <p:txEl>
                                              <p:pRg st="0" end="0"/>
                                            </p:txEl>
                                          </p:spTgt>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dissolve">
                                      <p:cBhvr>
                                        <p:cTn id="90" dur="2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P spid="8" grpId="0" animBg="1"/>
      <p:bldP spid="10" grpId="0"/>
      <p:bldP spid="58" grpId="0" animBg="1"/>
      <p:bldP spid="58" grpId="1" animBg="1"/>
      <p:bldP spid="59" grpId="0" animBg="1"/>
      <p:bldP spid="60" grpId="0" build="p"/>
      <p:bldP spid="61"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‘Lock-step’ Model:</a:t>
            </a:r>
            <a:br>
              <a:rPr lang="en-US" dirty="0" smtClean="0"/>
            </a:br>
            <a:r>
              <a:rPr lang="en-US" dirty="0" smtClean="0"/>
              <a:t>Pros &amp; Cons</a:t>
            </a:r>
            <a:endParaRPr lang="en-US" dirty="0"/>
          </a:p>
        </p:txBody>
      </p:sp>
      <p:sp>
        <p:nvSpPr>
          <p:cNvPr id="3" name="Content Placeholder 2"/>
          <p:cNvSpPr>
            <a:spLocks noGrp="1"/>
          </p:cNvSpPr>
          <p:nvPr>
            <p:ph idx="1"/>
          </p:nvPr>
        </p:nvSpPr>
        <p:spPr>
          <a:xfrm>
            <a:off x="352778" y="1882587"/>
            <a:ext cx="3626555" cy="4862523"/>
          </a:xfrm>
        </p:spPr>
        <p:txBody>
          <a:bodyPr>
            <a:normAutofit lnSpcReduction="10000"/>
          </a:bodyPr>
          <a:lstStyle/>
          <a:p>
            <a:pPr marL="0" indent="0" algn="ctr">
              <a:buNone/>
            </a:pPr>
            <a:r>
              <a:rPr lang="en-US" u="sng" dirty="0" smtClean="0"/>
              <a:t>Pros:</a:t>
            </a:r>
          </a:p>
          <a:p>
            <a:r>
              <a:rPr lang="en-US" dirty="0" smtClean="0"/>
              <a:t>Program &amp; course commonality can build and sustain learning community effectively</a:t>
            </a:r>
          </a:p>
          <a:p>
            <a:r>
              <a:rPr lang="en-US" dirty="0" smtClean="0"/>
              <a:t>Team-based learning is facilitated</a:t>
            </a:r>
          </a:p>
          <a:p>
            <a:r>
              <a:rPr lang="en-US" dirty="0" smtClean="0"/>
              <a:t>Predictability in enrollment</a:t>
            </a:r>
          </a:p>
          <a:p>
            <a:r>
              <a:rPr lang="en-US" dirty="0" smtClean="0"/>
              <a:t>Higher retention &amp; graduation</a:t>
            </a:r>
            <a:endParaRPr lang="en-US" dirty="0"/>
          </a:p>
        </p:txBody>
      </p:sp>
      <p:sp>
        <p:nvSpPr>
          <p:cNvPr id="4" name="Content Placeholder 2"/>
          <p:cNvSpPr txBox="1">
            <a:spLocks/>
          </p:cNvSpPr>
          <p:nvPr/>
        </p:nvSpPr>
        <p:spPr>
          <a:xfrm>
            <a:off x="5119511" y="1933719"/>
            <a:ext cx="3626555" cy="4664968"/>
          </a:xfrm>
          <a:prstGeom prst="rect">
            <a:avLst/>
          </a:prstGeom>
        </p:spPr>
        <p:txBody>
          <a:bodyPr vert="horz" lIns="91440" tIns="45720" rIns="91440" bIns="45720" rtlCol="0">
            <a:normAutofit/>
          </a:bodyPr>
          <a:lstStyle>
            <a:lvl1pPr marL="403225" indent="-403225" algn="l" defTabSz="914400" rtl="0" eaLnBrk="1" latinLnBrk="0" hangingPunct="1">
              <a:spcBef>
                <a:spcPts val="2000"/>
              </a:spcBef>
              <a:buFontTx/>
              <a:buBlip>
                <a:blip r:embed="rId3"/>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3"/>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3"/>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3"/>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3"/>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3"/>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marL="0" indent="0" algn="ctr">
              <a:buFontTx/>
              <a:buNone/>
            </a:pPr>
            <a:r>
              <a:rPr lang="en-US" u="sng" dirty="0" smtClean="0"/>
              <a:t>Cons:</a:t>
            </a:r>
          </a:p>
          <a:p>
            <a:r>
              <a:rPr lang="en-US" dirty="0" smtClean="0"/>
              <a:t>Requires sequence regimentation in order to retain intact cohort</a:t>
            </a:r>
          </a:p>
          <a:p>
            <a:r>
              <a:rPr lang="en-US" dirty="0" smtClean="0"/>
              <a:t>Cohort dynamic is crucial to success</a:t>
            </a:r>
          </a:p>
          <a:p>
            <a:r>
              <a:rPr lang="en-US" dirty="0" smtClean="0"/>
              <a:t>Dealing with </a:t>
            </a:r>
            <a:r>
              <a:rPr lang="en-US" dirty="0" err="1" smtClean="0"/>
              <a:t>stopout</a:t>
            </a:r>
            <a:r>
              <a:rPr lang="en-US" dirty="0" smtClean="0"/>
              <a:t> &amp; re-entry</a:t>
            </a:r>
            <a:endParaRPr lang="en-US" dirty="0"/>
          </a:p>
        </p:txBody>
      </p:sp>
    </p:spTree>
    <p:extLst>
      <p:ext uri="{BB962C8B-B14F-4D97-AF65-F5344CB8AC3E}">
        <p14:creationId xmlns:p14="http://schemas.microsoft.com/office/powerpoint/2010/main" val="2025004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arn(inVertical)">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barn(inVertical)">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barn(inVertical)">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barn(inVertical)">
                                      <p:cBhvr>
                                        <p:cTn id="4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Pentagon 46"/>
          <p:cNvSpPr/>
          <p:nvPr/>
        </p:nvSpPr>
        <p:spPr>
          <a:xfrm>
            <a:off x="6517073" y="5176706"/>
            <a:ext cx="1667369" cy="540737"/>
          </a:xfrm>
          <a:prstGeom prst="homePlat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title"/>
          </p:nvPr>
        </p:nvSpPr>
        <p:spPr>
          <a:xfrm>
            <a:off x="779462" y="80635"/>
            <a:ext cx="7581901" cy="1001889"/>
          </a:xfrm>
        </p:spPr>
        <p:txBody>
          <a:bodyPr/>
          <a:lstStyle/>
          <a:p>
            <a:r>
              <a:rPr lang="en-US" dirty="0" smtClean="0"/>
              <a:t> ‘Modified’ Cohort</a:t>
            </a:r>
            <a:endParaRPr lang="en-US" dirty="0"/>
          </a:p>
        </p:txBody>
      </p:sp>
      <p:graphicFrame>
        <p:nvGraphicFramePr>
          <p:cNvPr id="7" name="Diagram 6"/>
          <p:cNvGraphicFramePr/>
          <p:nvPr>
            <p:extLst>
              <p:ext uri="{D42A27DB-BD31-4B8C-83A1-F6EECF244321}">
                <p14:modId xmlns:p14="http://schemas.microsoft.com/office/powerpoint/2010/main" val="2002006401"/>
              </p:ext>
            </p:extLst>
          </p:nvPr>
        </p:nvGraphicFramePr>
        <p:xfrm>
          <a:off x="2329861" y="2120269"/>
          <a:ext cx="3413361" cy="3241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1828116" y="1900484"/>
            <a:ext cx="512515" cy="3165405"/>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Rectangle 9"/>
          <p:cNvSpPr/>
          <p:nvPr/>
        </p:nvSpPr>
        <p:spPr>
          <a:xfrm rot="16200000">
            <a:off x="497938" y="3182802"/>
            <a:ext cx="3026306" cy="461665"/>
          </a:xfrm>
          <a:prstGeom prst="rect">
            <a:avLst/>
          </a:prstGeom>
          <a:noFill/>
        </p:spPr>
        <p:txBody>
          <a:bodyPr wrap="square" lIns="91440" tIns="45720" rIns="91440" bIns="45720">
            <a:spAutoFit/>
          </a:bodyP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Entry Cohort</a:t>
            </a:r>
            <a:endParaRPr lang="en-US"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3" name="Straight Arrow Connector 12"/>
          <p:cNvCxnSpPr/>
          <p:nvPr/>
        </p:nvCxnSpPr>
        <p:spPr>
          <a:xfrm>
            <a:off x="750691" y="2623047"/>
            <a:ext cx="1036126" cy="2556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957297" y="1211297"/>
            <a:ext cx="822960" cy="68918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43036" y="3725333"/>
            <a:ext cx="1039671" cy="23396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889493" y="1561818"/>
            <a:ext cx="822960" cy="54434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79462" y="1900484"/>
            <a:ext cx="993351" cy="483314"/>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50691" y="2278454"/>
            <a:ext cx="992012" cy="34459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52898" y="3033889"/>
            <a:ext cx="1019915" cy="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779462" y="3213070"/>
            <a:ext cx="993351" cy="145374"/>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644524" y="3959294"/>
            <a:ext cx="1142293" cy="31810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779462" y="3457222"/>
            <a:ext cx="1007355" cy="26811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889493" y="4656667"/>
            <a:ext cx="874218" cy="27012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957297" y="4926790"/>
            <a:ext cx="806414" cy="42132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779462" y="4277397"/>
            <a:ext cx="993351" cy="25227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17500" y="581580"/>
            <a:ext cx="327024" cy="5262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err="1" smtClean="0"/>
              <a:t>Appl</a:t>
            </a:r>
            <a:endParaRPr lang="en-US" sz="2400" dirty="0" smtClean="0"/>
          </a:p>
          <a:p>
            <a:r>
              <a:rPr lang="en-US" sz="2400" dirty="0" err="1" smtClean="0"/>
              <a:t>Icant</a:t>
            </a:r>
            <a:endParaRPr lang="en-US" sz="2400" dirty="0" smtClean="0"/>
          </a:p>
          <a:p>
            <a:r>
              <a:rPr lang="en-US" sz="2400" dirty="0" smtClean="0"/>
              <a:t> Pool</a:t>
            </a:r>
            <a:endParaRPr lang="en-US" sz="2400" dirty="0"/>
          </a:p>
        </p:txBody>
      </p:sp>
      <p:sp>
        <p:nvSpPr>
          <p:cNvPr id="59" name="Rectangle 58"/>
          <p:cNvSpPr/>
          <p:nvPr/>
        </p:nvSpPr>
        <p:spPr>
          <a:xfrm>
            <a:off x="8361363" y="1453444"/>
            <a:ext cx="512515" cy="4362125"/>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TextBox 59"/>
          <p:cNvSpPr txBox="1"/>
          <p:nvPr/>
        </p:nvSpPr>
        <p:spPr>
          <a:xfrm rot="16200000">
            <a:off x="7319850" y="3272556"/>
            <a:ext cx="2568222" cy="369332"/>
          </a:xfrm>
          <a:prstGeom prst="rect">
            <a:avLst/>
          </a:prstGeom>
          <a:noFill/>
        </p:spPr>
        <p:txBody>
          <a:bodyPr wrap="square" rtlCol="0">
            <a:spAutoFit/>
          </a:bodyPr>
          <a:lstStyle/>
          <a:p>
            <a:r>
              <a:rPr lang="en-US" dirty="0" smtClean="0"/>
              <a:t>Program Completion</a:t>
            </a:r>
            <a:endParaRPr lang="en-US" dirty="0"/>
          </a:p>
        </p:txBody>
      </p:sp>
      <p:sp>
        <p:nvSpPr>
          <p:cNvPr id="3" name="TextBox 2"/>
          <p:cNvSpPr txBox="1"/>
          <p:nvPr/>
        </p:nvSpPr>
        <p:spPr>
          <a:xfrm>
            <a:off x="2638777" y="5815569"/>
            <a:ext cx="2257778" cy="646331"/>
          </a:xfrm>
          <a:prstGeom prst="rect">
            <a:avLst/>
          </a:prstGeom>
          <a:noFill/>
        </p:spPr>
        <p:txBody>
          <a:bodyPr wrap="square" rtlCol="0">
            <a:spAutoFit/>
          </a:bodyPr>
          <a:lstStyle/>
          <a:p>
            <a:pPr algn="ctr"/>
            <a:r>
              <a:rPr lang="en-US" dirty="0" smtClean="0"/>
              <a:t>Cohort intact for Program CORE</a:t>
            </a:r>
            <a:endParaRPr lang="en-US" dirty="0"/>
          </a:p>
        </p:txBody>
      </p:sp>
      <p:sp>
        <p:nvSpPr>
          <p:cNvPr id="33" name="Pentagon 32"/>
          <p:cNvSpPr/>
          <p:nvPr/>
        </p:nvSpPr>
        <p:spPr>
          <a:xfrm>
            <a:off x="6517074" y="1561818"/>
            <a:ext cx="1667369" cy="540737"/>
          </a:xfrm>
          <a:prstGeom prst="homePlat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Pentagon 34"/>
          <p:cNvSpPr/>
          <p:nvPr/>
        </p:nvSpPr>
        <p:spPr>
          <a:xfrm>
            <a:off x="6517073" y="2290945"/>
            <a:ext cx="1667369" cy="540737"/>
          </a:xfrm>
          <a:prstGeom prst="homePlat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Pentagon 35"/>
          <p:cNvSpPr/>
          <p:nvPr/>
        </p:nvSpPr>
        <p:spPr>
          <a:xfrm>
            <a:off x="6517074" y="3736660"/>
            <a:ext cx="1667369" cy="540737"/>
          </a:xfrm>
          <a:prstGeom prst="homePlat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Pentagon 36"/>
          <p:cNvSpPr/>
          <p:nvPr/>
        </p:nvSpPr>
        <p:spPr>
          <a:xfrm>
            <a:off x="6517074" y="4470964"/>
            <a:ext cx="1667369" cy="540737"/>
          </a:xfrm>
          <a:prstGeom prst="homePlat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Pentagon 37"/>
          <p:cNvSpPr/>
          <p:nvPr/>
        </p:nvSpPr>
        <p:spPr>
          <a:xfrm>
            <a:off x="6517074" y="3019777"/>
            <a:ext cx="1667369" cy="540737"/>
          </a:xfrm>
          <a:prstGeom prst="homePlat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TextBox 40"/>
          <p:cNvSpPr txBox="1"/>
          <p:nvPr/>
        </p:nvSpPr>
        <p:spPr>
          <a:xfrm>
            <a:off x="6268001" y="5844559"/>
            <a:ext cx="1916441" cy="923330"/>
          </a:xfrm>
          <a:prstGeom prst="rect">
            <a:avLst/>
          </a:prstGeom>
          <a:noFill/>
        </p:spPr>
        <p:txBody>
          <a:bodyPr wrap="square" rtlCol="0">
            <a:spAutoFit/>
          </a:bodyPr>
          <a:lstStyle/>
          <a:p>
            <a:pPr algn="ctr"/>
            <a:r>
              <a:rPr lang="en-US" dirty="0" smtClean="0"/>
              <a:t>Cohort not required for  Electives</a:t>
            </a:r>
            <a:endParaRPr lang="en-US" dirty="0"/>
          </a:p>
        </p:txBody>
      </p:sp>
      <p:sp>
        <p:nvSpPr>
          <p:cNvPr id="4" name="TextBox 3"/>
          <p:cNvSpPr txBox="1"/>
          <p:nvPr/>
        </p:nvSpPr>
        <p:spPr>
          <a:xfrm>
            <a:off x="6646333" y="1619113"/>
            <a:ext cx="1270000" cy="369332"/>
          </a:xfrm>
          <a:prstGeom prst="rect">
            <a:avLst/>
          </a:prstGeom>
          <a:noFill/>
        </p:spPr>
        <p:txBody>
          <a:bodyPr wrap="square" rtlCol="0">
            <a:spAutoFit/>
          </a:bodyPr>
          <a:lstStyle/>
          <a:p>
            <a:r>
              <a:rPr lang="en-US" dirty="0" smtClean="0"/>
              <a:t>Course A</a:t>
            </a:r>
            <a:endParaRPr lang="en-US" dirty="0"/>
          </a:p>
        </p:txBody>
      </p:sp>
      <p:sp>
        <p:nvSpPr>
          <p:cNvPr id="42" name="TextBox 41"/>
          <p:cNvSpPr txBox="1"/>
          <p:nvPr/>
        </p:nvSpPr>
        <p:spPr>
          <a:xfrm>
            <a:off x="6646333" y="2360137"/>
            <a:ext cx="1270000" cy="369332"/>
          </a:xfrm>
          <a:prstGeom prst="rect">
            <a:avLst/>
          </a:prstGeom>
          <a:noFill/>
        </p:spPr>
        <p:txBody>
          <a:bodyPr wrap="square" rtlCol="0">
            <a:spAutoFit/>
          </a:bodyPr>
          <a:lstStyle/>
          <a:p>
            <a:r>
              <a:rPr lang="en-US" dirty="0" smtClean="0"/>
              <a:t>Course B</a:t>
            </a:r>
            <a:endParaRPr lang="en-US" dirty="0"/>
          </a:p>
        </p:txBody>
      </p:sp>
      <p:sp>
        <p:nvSpPr>
          <p:cNvPr id="43" name="TextBox 42"/>
          <p:cNvSpPr txBox="1"/>
          <p:nvPr/>
        </p:nvSpPr>
        <p:spPr>
          <a:xfrm>
            <a:off x="6646333" y="3045556"/>
            <a:ext cx="1270000" cy="369332"/>
          </a:xfrm>
          <a:prstGeom prst="rect">
            <a:avLst/>
          </a:prstGeom>
          <a:noFill/>
        </p:spPr>
        <p:txBody>
          <a:bodyPr wrap="square" rtlCol="0">
            <a:spAutoFit/>
          </a:bodyPr>
          <a:lstStyle/>
          <a:p>
            <a:r>
              <a:rPr lang="en-US" dirty="0" smtClean="0"/>
              <a:t>Course C</a:t>
            </a:r>
            <a:endParaRPr lang="en-US" dirty="0"/>
          </a:p>
        </p:txBody>
      </p:sp>
      <p:sp>
        <p:nvSpPr>
          <p:cNvPr id="44" name="TextBox 43"/>
          <p:cNvSpPr txBox="1"/>
          <p:nvPr/>
        </p:nvSpPr>
        <p:spPr>
          <a:xfrm>
            <a:off x="6646333" y="3801586"/>
            <a:ext cx="1270000" cy="369332"/>
          </a:xfrm>
          <a:prstGeom prst="rect">
            <a:avLst/>
          </a:prstGeom>
          <a:noFill/>
        </p:spPr>
        <p:txBody>
          <a:bodyPr wrap="square" rtlCol="0">
            <a:spAutoFit/>
          </a:bodyPr>
          <a:lstStyle/>
          <a:p>
            <a:r>
              <a:rPr lang="en-US" dirty="0" smtClean="0"/>
              <a:t>Course D</a:t>
            </a:r>
            <a:endParaRPr lang="en-US" dirty="0"/>
          </a:p>
        </p:txBody>
      </p:sp>
      <p:sp>
        <p:nvSpPr>
          <p:cNvPr id="45" name="TextBox 44"/>
          <p:cNvSpPr txBox="1"/>
          <p:nvPr/>
        </p:nvSpPr>
        <p:spPr>
          <a:xfrm>
            <a:off x="6646333" y="4557827"/>
            <a:ext cx="1270000" cy="369332"/>
          </a:xfrm>
          <a:prstGeom prst="rect">
            <a:avLst/>
          </a:prstGeom>
          <a:noFill/>
        </p:spPr>
        <p:txBody>
          <a:bodyPr wrap="square" rtlCol="0">
            <a:spAutoFit/>
          </a:bodyPr>
          <a:lstStyle/>
          <a:p>
            <a:r>
              <a:rPr lang="en-US" dirty="0" smtClean="0"/>
              <a:t>Course E</a:t>
            </a:r>
            <a:endParaRPr lang="en-US" dirty="0"/>
          </a:p>
        </p:txBody>
      </p:sp>
      <p:sp>
        <p:nvSpPr>
          <p:cNvPr id="46" name="TextBox 45"/>
          <p:cNvSpPr txBox="1"/>
          <p:nvPr/>
        </p:nvSpPr>
        <p:spPr>
          <a:xfrm>
            <a:off x="6646333" y="5190817"/>
            <a:ext cx="1270000" cy="369332"/>
          </a:xfrm>
          <a:prstGeom prst="rect">
            <a:avLst/>
          </a:prstGeom>
          <a:noFill/>
        </p:spPr>
        <p:txBody>
          <a:bodyPr wrap="square" rtlCol="0">
            <a:spAutoFit/>
          </a:bodyPr>
          <a:lstStyle/>
          <a:p>
            <a:r>
              <a:rPr lang="en-US" dirty="0" smtClean="0"/>
              <a:t>Etc.</a:t>
            </a:r>
            <a:endParaRPr lang="en-US" dirty="0"/>
          </a:p>
        </p:txBody>
      </p:sp>
      <p:cxnSp>
        <p:nvCxnSpPr>
          <p:cNvPr id="48" name="Straight Connector 47"/>
          <p:cNvCxnSpPr/>
          <p:nvPr/>
        </p:nvCxnSpPr>
        <p:spPr>
          <a:xfrm flipV="1">
            <a:off x="5644444" y="2598457"/>
            <a:ext cx="623557" cy="75998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644444" y="4170918"/>
            <a:ext cx="623557" cy="570415"/>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9176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par>
                                <p:cTn id="8" presetID="9" presetClass="entr" presetSubtype="0" fill="hold" grpId="1"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dissolve">
                                      <p:cBhvr>
                                        <p:cTn id="10" dur="500"/>
                                        <p:tgtEl>
                                          <p:spTgt spid="58"/>
                                        </p:tgtEl>
                                      </p:cBhvr>
                                    </p:animEffect>
                                  </p:childTnLst>
                                </p:cTn>
                              </p:par>
                              <p:par>
                                <p:cTn id="11" presetID="9"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500"/>
                                        <p:tgtEl>
                                          <p:spTgt spid="17"/>
                                        </p:tgtEl>
                                      </p:cBhvr>
                                    </p:animEffect>
                                  </p:childTnLst>
                                </p:cTn>
                              </p:par>
                              <p:par>
                                <p:cTn id="14" presetID="9"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dissolve">
                                      <p:cBhvr>
                                        <p:cTn id="16" dur="500"/>
                                        <p:tgtEl>
                                          <p:spTgt spid="27"/>
                                        </p:tgtEl>
                                      </p:cBhvr>
                                    </p:animEffect>
                                  </p:childTnLst>
                                </p:cTn>
                              </p:par>
                              <p:par>
                                <p:cTn id="17" presetID="9"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dissolve">
                                      <p:cBhvr>
                                        <p:cTn id="19" dur="500"/>
                                        <p:tgtEl>
                                          <p:spTgt spid="26"/>
                                        </p:tgtEl>
                                      </p:cBhvr>
                                    </p:animEffect>
                                  </p:childTnLst>
                                </p:cTn>
                              </p:par>
                              <p:par>
                                <p:cTn id="20" presetID="9"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dissolve">
                                      <p:cBhvr>
                                        <p:cTn id="22" dur="500"/>
                                        <p:tgtEl>
                                          <p:spTgt spid="21"/>
                                        </p:tgtEl>
                                      </p:cBhvr>
                                    </p:animEffect>
                                  </p:childTnLst>
                                </p:cTn>
                              </p:par>
                              <p:par>
                                <p:cTn id="23" presetID="9"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dissolve">
                                      <p:cBhvr>
                                        <p:cTn id="25" dur="500"/>
                                        <p:tgtEl>
                                          <p:spTgt spid="23"/>
                                        </p:tgtEl>
                                      </p:cBhvr>
                                    </p:animEffect>
                                  </p:childTnLst>
                                </p:cTn>
                              </p:par>
                              <p:par>
                                <p:cTn id="26" presetID="9" presetClass="entr" presetSubtype="0" fill="hold"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dissolve">
                                      <p:cBhvr>
                                        <p:cTn id="28" dur="500"/>
                                        <p:tgtEl>
                                          <p:spTgt spid="28"/>
                                        </p:tgtEl>
                                      </p:cBhvr>
                                    </p:animEffect>
                                  </p:childTnLst>
                                </p:cTn>
                              </p:par>
                              <p:par>
                                <p:cTn id="29" presetID="9"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par>
                                <p:cTn id="32" presetID="9"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dissolve">
                                      <p:cBhvr>
                                        <p:cTn id="34" dur="500"/>
                                        <p:tgtEl>
                                          <p:spTgt spid="22"/>
                                        </p:tgtEl>
                                      </p:cBhvr>
                                    </p:animEffect>
                                  </p:childTnLst>
                                </p:cTn>
                              </p:par>
                              <p:par>
                                <p:cTn id="35" presetID="9"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dissolve">
                                      <p:cBhvr>
                                        <p:cTn id="37" dur="500"/>
                                        <p:tgtEl>
                                          <p:spTgt spid="29"/>
                                        </p:tgtEl>
                                      </p:cBhvr>
                                    </p:animEffect>
                                  </p:childTnLst>
                                </p:cTn>
                              </p:par>
                              <p:par>
                                <p:cTn id="38" presetID="9"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dissolve">
                                      <p:cBhvr>
                                        <p:cTn id="40" dur="500"/>
                                        <p:tgtEl>
                                          <p:spTgt spid="25"/>
                                        </p:tgtEl>
                                      </p:cBhvr>
                                    </p:animEffect>
                                  </p:childTnLst>
                                </p:cTn>
                              </p:par>
                              <p:par>
                                <p:cTn id="41" presetID="9"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dissolve">
                                      <p:cBhvr>
                                        <p:cTn id="43" dur="500"/>
                                        <p:tgtEl>
                                          <p:spTgt spid="24"/>
                                        </p:tgtEl>
                                      </p:cBhvr>
                                    </p:animEffect>
                                  </p:childTnLst>
                                </p:cTn>
                              </p:par>
                              <p:par>
                                <p:cTn id="44" presetID="9" presetClass="entr" presetSubtype="0" fill="hold"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dissolve">
                                      <p:cBhvr>
                                        <p:cTn id="46" dur="500"/>
                                        <p:tgtEl>
                                          <p:spTgt spid="13"/>
                                        </p:tgtEl>
                                      </p:cBhvr>
                                    </p:animEffect>
                                  </p:childTnLst>
                                </p:cTn>
                              </p:par>
                              <p:par>
                                <p:cTn id="47" presetID="9"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dissolve">
                                      <p:cBhvr>
                                        <p:cTn id="49" dur="500"/>
                                        <p:tgtEl>
                                          <p:spTgt spid="20"/>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dissolve">
                                      <p:cBhvr>
                                        <p:cTn id="52" dur="500"/>
                                        <p:tgtEl>
                                          <p:spTgt spid="8"/>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dissolve">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wipe(left)">
                                      <p:cBhvr>
                                        <p:cTn id="60" dur="500"/>
                                        <p:tgtEl>
                                          <p:spTgt spid="7"/>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dissolve">
                                      <p:cBhvr>
                                        <p:cTn id="64" dur="1000"/>
                                        <p:tgtEl>
                                          <p:spTgt spid="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wipe(left)">
                                      <p:cBhvr>
                                        <p:cTn id="69" dur="500"/>
                                        <p:tgtEl>
                                          <p:spTgt spid="48"/>
                                        </p:tgtEl>
                                      </p:cBhvr>
                                    </p:animEffect>
                                  </p:childTnLst>
                                </p:cTn>
                              </p:par>
                              <p:par>
                                <p:cTn id="70" presetID="22" presetClass="entr" presetSubtype="8" fill="hold" nodeType="with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wipe(left)">
                                      <p:cBhvr>
                                        <p:cTn id="72" dur="500"/>
                                        <p:tgtEl>
                                          <p:spTgt spid="49"/>
                                        </p:tgtEl>
                                      </p:cBhvr>
                                    </p:animEffect>
                                  </p:childTnLst>
                                </p:cTn>
                              </p:par>
                            </p:childTnLst>
                          </p:cTn>
                        </p:par>
                        <p:par>
                          <p:cTn id="73" fill="hold">
                            <p:stCondLst>
                              <p:cond delay="500"/>
                            </p:stCondLst>
                            <p:childTnLst>
                              <p:par>
                                <p:cTn id="74" presetID="9" presetClass="entr" presetSubtype="0"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dissolve">
                                      <p:cBhvr>
                                        <p:cTn id="76" dur="100"/>
                                        <p:tgtEl>
                                          <p:spTgt spid="41"/>
                                        </p:tgtEl>
                                      </p:cBhvr>
                                    </p:animEffect>
                                  </p:childTnLst>
                                </p:cTn>
                              </p:par>
                            </p:childTnLst>
                          </p:cTn>
                        </p:par>
                        <p:par>
                          <p:cTn id="77" fill="hold">
                            <p:stCondLst>
                              <p:cond delay="600"/>
                            </p:stCondLst>
                            <p:childTnLst>
                              <p:par>
                                <p:cTn id="78" presetID="22" presetClass="entr" presetSubtype="8" fill="hold" grpId="0" nodeType="after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wipe(left)">
                                      <p:cBhvr>
                                        <p:cTn id="80" dur="1000"/>
                                        <p:tgtEl>
                                          <p:spTgt spid="33"/>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wipe(left)">
                                      <p:cBhvr>
                                        <p:cTn id="83" dur="500"/>
                                        <p:tgtEl>
                                          <p:spTgt spid="4"/>
                                        </p:tgtEl>
                                      </p:cBhvr>
                                    </p:animEffect>
                                  </p:childTnLst>
                                </p:cTn>
                              </p:par>
                            </p:childTnLst>
                          </p:cTn>
                        </p:par>
                        <p:par>
                          <p:cTn id="84" fill="hold">
                            <p:stCondLst>
                              <p:cond delay="1600"/>
                            </p:stCondLst>
                            <p:childTnLst>
                              <p:par>
                                <p:cTn id="85" presetID="22" presetClass="entr" presetSubtype="8"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left)">
                                      <p:cBhvr>
                                        <p:cTn id="87" dur="1000"/>
                                        <p:tgtEl>
                                          <p:spTgt spid="3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42"/>
                                        </p:tgtEl>
                                        <p:attrNameLst>
                                          <p:attrName>style.visibility</p:attrName>
                                        </p:attrNameLst>
                                      </p:cBhvr>
                                      <p:to>
                                        <p:strVal val="visible"/>
                                      </p:to>
                                    </p:set>
                                    <p:animEffect transition="in" filter="wipe(left)">
                                      <p:cBhvr>
                                        <p:cTn id="90" dur="500"/>
                                        <p:tgtEl>
                                          <p:spTgt spid="42"/>
                                        </p:tgtEl>
                                      </p:cBhvr>
                                    </p:animEffect>
                                  </p:childTnLst>
                                </p:cTn>
                              </p:par>
                            </p:childTnLst>
                          </p:cTn>
                        </p:par>
                        <p:par>
                          <p:cTn id="91" fill="hold">
                            <p:stCondLst>
                              <p:cond delay="2600"/>
                            </p:stCondLst>
                            <p:childTnLst>
                              <p:par>
                                <p:cTn id="92" presetID="22" presetClass="entr" presetSubtype="8"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wipe(left)">
                                      <p:cBhvr>
                                        <p:cTn id="94" dur="1200"/>
                                        <p:tgtEl>
                                          <p:spTgt spid="38"/>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wipe(left)">
                                      <p:cBhvr>
                                        <p:cTn id="97" dur="500"/>
                                        <p:tgtEl>
                                          <p:spTgt spid="43"/>
                                        </p:tgtEl>
                                      </p:cBhvr>
                                    </p:animEffect>
                                  </p:childTnLst>
                                </p:cTn>
                              </p:par>
                            </p:childTnLst>
                          </p:cTn>
                        </p:par>
                        <p:par>
                          <p:cTn id="98" fill="hold">
                            <p:stCondLst>
                              <p:cond delay="3800"/>
                            </p:stCondLst>
                            <p:childTnLst>
                              <p:par>
                                <p:cTn id="99" presetID="22" presetClass="entr" presetSubtype="8" fill="hold" grpId="0" nodeType="after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left)">
                                      <p:cBhvr>
                                        <p:cTn id="101" dur="1000"/>
                                        <p:tgtEl>
                                          <p:spTgt spid="36"/>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wipe(left)">
                                      <p:cBhvr>
                                        <p:cTn id="104" dur="500"/>
                                        <p:tgtEl>
                                          <p:spTgt spid="44"/>
                                        </p:tgtEl>
                                      </p:cBhvr>
                                    </p:animEffect>
                                  </p:childTnLst>
                                </p:cTn>
                              </p:par>
                            </p:childTnLst>
                          </p:cTn>
                        </p:par>
                        <p:par>
                          <p:cTn id="105" fill="hold">
                            <p:stCondLst>
                              <p:cond delay="4800"/>
                            </p:stCondLst>
                            <p:childTnLst>
                              <p:par>
                                <p:cTn id="106" presetID="22" presetClass="entr" presetSubtype="8" fill="hold" grpId="0" nodeType="after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wipe(left)">
                                      <p:cBhvr>
                                        <p:cTn id="108" dur="800"/>
                                        <p:tgtEl>
                                          <p:spTgt spid="37"/>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500"/>
                                        <p:tgtEl>
                                          <p:spTgt spid="45"/>
                                        </p:tgtEl>
                                      </p:cBhvr>
                                    </p:animEffect>
                                  </p:childTnLst>
                                </p:cTn>
                              </p:par>
                            </p:childTnLst>
                          </p:cTn>
                        </p:par>
                        <p:par>
                          <p:cTn id="112" fill="hold">
                            <p:stCondLst>
                              <p:cond delay="5600"/>
                            </p:stCondLst>
                            <p:childTnLst>
                              <p:par>
                                <p:cTn id="113" presetID="22" presetClass="entr" presetSubtype="8" fill="hold" grpId="0" nodeType="after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wipe(left)">
                                      <p:cBhvr>
                                        <p:cTn id="115" dur="1400"/>
                                        <p:tgtEl>
                                          <p:spTgt spid="47"/>
                                        </p:tgtEl>
                                      </p:cBhvr>
                                    </p:animEffect>
                                  </p:childTnLst>
                                </p:cTn>
                              </p:par>
                              <p:par>
                                <p:cTn id="116" presetID="22" presetClass="entr" presetSubtype="8" fill="hold" grpId="0" nodeType="withEffect">
                                  <p:stCondLst>
                                    <p:cond delay="0"/>
                                  </p:stCondLst>
                                  <p:childTnLst>
                                    <p:set>
                                      <p:cBhvr>
                                        <p:cTn id="117" dur="1" fill="hold">
                                          <p:stCondLst>
                                            <p:cond delay="0"/>
                                          </p:stCondLst>
                                        </p:cTn>
                                        <p:tgtEl>
                                          <p:spTgt spid="46"/>
                                        </p:tgtEl>
                                        <p:attrNameLst>
                                          <p:attrName>style.visibility</p:attrName>
                                        </p:attrNameLst>
                                      </p:cBhvr>
                                      <p:to>
                                        <p:strVal val="visible"/>
                                      </p:to>
                                    </p:set>
                                    <p:animEffect transition="in" filter="wipe(left)">
                                      <p:cBhvr>
                                        <p:cTn id="118" dur="500"/>
                                        <p:tgtEl>
                                          <p:spTgt spid="46"/>
                                        </p:tgtEl>
                                      </p:cBhvr>
                                    </p:animEffect>
                                  </p:childTnLst>
                                </p:cTn>
                              </p:par>
                            </p:childTnLst>
                          </p:cTn>
                        </p:par>
                        <p:par>
                          <p:cTn id="119" fill="hold">
                            <p:stCondLst>
                              <p:cond delay="7000"/>
                            </p:stCondLst>
                            <p:childTnLst>
                              <p:par>
                                <p:cTn id="120" presetID="9" presetClass="entr" presetSubtype="0" fill="hold" grpId="0" nodeType="afterEffect">
                                  <p:stCondLst>
                                    <p:cond delay="0"/>
                                  </p:stCondLst>
                                  <p:childTnLst>
                                    <p:set>
                                      <p:cBhvr>
                                        <p:cTn id="121" dur="1" fill="hold">
                                          <p:stCondLst>
                                            <p:cond delay="0"/>
                                          </p:stCondLst>
                                        </p:cTn>
                                        <p:tgtEl>
                                          <p:spTgt spid="59"/>
                                        </p:tgtEl>
                                        <p:attrNameLst>
                                          <p:attrName>style.visibility</p:attrName>
                                        </p:attrNameLst>
                                      </p:cBhvr>
                                      <p:to>
                                        <p:strVal val="visible"/>
                                      </p:to>
                                    </p:set>
                                    <p:animEffect transition="in" filter="dissolve">
                                      <p:cBhvr>
                                        <p:cTn id="122" dur="2000"/>
                                        <p:tgtEl>
                                          <p:spTgt spid="59"/>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60"/>
                                        </p:tgtEl>
                                        <p:attrNameLst>
                                          <p:attrName>style.visibility</p:attrName>
                                        </p:attrNameLst>
                                      </p:cBhvr>
                                      <p:to>
                                        <p:strVal val="visible"/>
                                      </p:to>
                                    </p:set>
                                    <p:animEffect transition="in" filter="dissolve">
                                      <p:cBhvr>
                                        <p:cTn id="125"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Graphic spid="7" grpId="0">
        <p:bldAsOne/>
      </p:bldGraphic>
      <p:bldP spid="8" grpId="0" animBg="1"/>
      <p:bldP spid="10" grpId="0"/>
      <p:bldP spid="58" grpId="0" animBg="1"/>
      <p:bldP spid="58" grpId="1" animBg="1"/>
      <p:bldP spid="59" grpId="0" animBg="1"/>
      <p:bldP spid="60" grpId="0"/>
      <p:bldP spid="3" grpId="0"/>
      <p:bldP spid="33" grpId="0" animBg="1"/>
      <p:bldP spid="35" grpId="0" animBg="1"/>
      <p:bldP spid="36" grpId="0" animBg="1"/>
      <p:bldP spid="37" grpId="0" animBg="1"/>
      <p:bldP spid="38" grpId="0" animBg="1"/>
      <p:bldP spid="41" grpId="0"/>
      <p:bldP spid="4" grpId="0"/>
      <p:bldP spid="42" grpId="0"/>
      <p:bldP spid="43" grpId="0"/>
      <p:bldP spid="44" grpId="0"/>
      <p:bldP spid="45"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Cohort Model:</a:t>
            </a:r>
            <a:br>
              <a:rPr lang="en-US" dirty="0" smtClean="0"/>
            </a:br>
            <a:r>
              <a:rPr lang="en-US" dirty="0" smtClean="0"/>
              <a:t>Pros &amp; Cons</a:t>
            </a:r>
            <a:endParaRPr lang="en-US" dirty="0"/>
          </a:p>
        </p:txBody>
      </p:sp>
      <p:sp>
        <p:nvSpPr>
          <p:cNvPr id="3" name="Content Placeholder 2"/>
          <p:cNvSpPr>
            <a:spLocks noGrp="1"/>
          </p:cNvSpPr>
          <p:nvPr>
            <p:ph idx="1"/>
          </p:nvPr>
        </p:nvSpPr>
        <p:spPr>
          <a:xfrm>
            <a:off x="352778" y="1882588"/>
            <a:ext cx="3626555" cy="4664968"/>
          </a:xfrm>
        </p:spPr>
        <p:txBody>
          <a:bodyPr>
            <a:normAutofit fontScale="92500" lnSpcReduction="10000"/>
          </a:bodyPr>
          <a:lstStyle/>
          <a:p>
            <a:pPr marL="0" indent="0" algn="ctr">
              <a:buNone/>
            </a:pPr>
            <a:r>
              <a:rPr lang="en-US" u="sng" dirty="0" smtClean="0"/>
              <a:t>Pros:</a:t>
            </a:r>
          </a:p>
          <a:p>
            <a:r>
              <a:rPr lang="en-US" dirty="0" smtClean="0"/>
              <a:t>Early phase of common courses allows community to be built</a:t>
            </a:r>
          </a:p>
          <a:p>
            <a:r>
              <a:rPr lang="en-US" dirty="0" smtClean="0"/>
              <a:t>Allows team-based learning throughout CORE </a:t>
            </a:r>
            <a:r>
              <a:rPr lang="en-US" dirty="0" err="1" smtClean="0"/>
              <a:t>sequnce</a:t>
            </a:r>
            <a:endParaRPr lang="en-US" dirty="0" smtClean="0"/>
          </a:p>
          <a:p>
            <a:r>
              <a:rPr lang="en-US" dirty="0" smtClean="0"/>
              <a:t>Predictability in enrollment for CORE</a:t>
            </a:r>
          </a:p>
          <a:p>
            <a:r>
              <a:rPr lang="en-US" dirty="0" smtClean="0"/>
              <a:t>Less regimentation than full lock-step format</a:t>
            </a:r>
            <a:endParaRPr lang="en-US" dirty="0"/>
          </a:p>
        </p:txBody>
      </p:sp>
      <p:sp>
        <p:nvSpPr>
          <p:cNvPr id="4" name="Content Placeholder 2"/>
          <p:cNvSpPr txBox="1">
            <a:spLocks/>
          </p:cNvSpPr>
          <p:nvPr/>
        </p:nvSpPr>
        <p:spPr>
          <a:xfrm>
            <a:off x="5119511" y="1933719"/>
            <a:ext cx="3626555" cy="4664968"/>
          </a:xfrm>
          <a:prstGeom prst="rect">
            <a:avLst/>
          </a:prstGeom>
        </p:spPr>
        <p:txBody>
          <a:bodyPr vert="horz" lIns="91440" tIns="45720" rIns="91440" bIns="45720" rtlCol="0">
            <a:normAutofit lnSpcReduction="10000"/>
          </a:bodyPr>
          <a:lstStyle>
            <a:lvl1pPr marL="403225" indent="-403225" algn="l" defTabSz="914400" rtl="0" eaLnBrk="1" latinLnBrk="0" hangingPunct="1">
              <a:spcBef>
                <a:spcPts val="2000"/>
              </a:spcBef>
              <a:buFontTx/>
              <a:buBlip>
                <a:blip r:embed="rId3"/>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3"/>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3"/>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3"/>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3"/>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3"/>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marL="0" indent="0" algn="ctr">
              <a:buFontTx/>
              <a:buNone/>
            </a:pPr>
            <a:r>
              <a:rPr lang="en-US" u="sng" dirty="0" smtClean="0"/>
              <a:t>Cons:</a:t>
            </a:r>
          </a:p>
          <a:p>
            <a:r>
              <a:rPr lang="en-US" dirty="0" smtClean="0"/>
              <a:t>Requires CORE sequence regimentation</a:t>
            </a:r>
          </a:p>
          <a:p>
            <a:r>
              <a:rPr lang="en-US" dirty="0" smtClean="0"/>
              <a:t>Cohort dynamic is still crucial to success</a:t>
            </a:r>
          </a:p>
          <a:p>
            <a:r>
              <a:rPr lang="en-US" dirty="0" smtClean="0"/>
              <a:t>Enrollment in electives may be uneven</a:t>
            </a:r>
          </a:p>
          <a:p>
            <a:r>
              <a:rPr lang="en-US" dirty="0" smtClean="0"/>
              <a:t>Lose cohort ‘cohesion’ during electives phase </a:t>
            </a:r>
          </a:p>
          <a:p>
            <a:pPr marL="0" indent="0">
              <a:buNone/>
            </a:pPr>
            <a:endParaRPr lang="en-US" dirty="0"/>
          </a:p>
        </p:txBody>
      </p:sp>
    </p:spTree>
    <p:extLst>
      <p:ext uri="{BB962C8B-B14F-4D97-AF65-F5344CB8AC3E}">
        <p14:creationId xmlns:p14="http://schemas.microsoft.com/office/powerpoint/2010/main" val="87235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arn(inVertical)">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barn(inVertical)">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barn(inVertical)">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barn(inVertical)">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barn(inVertical)">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80635"/>
            <a:ext cx="7581901" cy="1001889"/>
          </a:xfrm>
        </p:spPr>
        <p:txBody>
          <a:bodyPr/>
          <a:lstStyle/>
          <a:p>
            <a:r>
              <a:rPr lang="en-US" dirty="0" smtClean="0"/>
              <a:t>‘Organizational’ Cohort</a:t>
            </a:r>
            <a:endParaRPr lang="en-US" dirty="0"/>
          </a:p>
        </p:txBody>
      </p:sp>
      <p:graphicFrame>
        <p:nvGraphicFramePr>
          <p:cNvPr id="7" name="Diagram 6"/>
          <p:cNvGraphicFramePr/>
          <p:nvPr>
            <p:extLst>
              <p:ext uri="{D42A27DB-BD31-4B8C-83A1-F6EECF244321}">
                <p14:modId xmlns:p14="http://schemas.microsoft.com/office/powerpoint/2010/main" val="247778043"/>
              </p:ext>
            </p:extLst>
          </p:nvPr>
        </p:nvGraphicFramePr>
        <p:xfrm>
          <a:off x="2329860" y="2120269"/>
          <a:ext cx="5120805" cy="3241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1828116" y="1900484"/>
            <a:ext cx="512515" cy="3165405"/>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Rectangle 9"/>
          <p:cNvSpPr/>
          <p:nvPr/>
        </p:nvSpPr>
        <p:spPr>
          <a:xfrm rot="16200000">
            <a:off x="497938" y="3182802"/>
            <a:ext cx="3026306" cy="461665"/>
          </a:xfrm>
          <a:prstGeom prst="rect">
            <a:avLst/>
          </a:prstGeom>
          <a:noFill/>
        </p:spPr>
        <p:txBody>
          <a:bodyPr wrap="square" lIns="91440" tIns="45720" rIns="91440" bIns="45720">
            <a:spAutoFit/>
          </a:bodyP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Entry Cohort</a:t>
            </a:r>
            <a:endParaRPr lang="en-US"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3" name="Straight Arrow Connector 12"/>
          <p:cNvCxnSpPr/>
          <p:nvPr/>
        </p:nvCxnSpPr>
        <p:spPr>
          <a:xfrm>
            <a:off x="750691" y="2623047"/>
            <a:ext cx="1036126" cy="2556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957297" y="1211297"/>
            <a:ext cx="822960" cy="68918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43036" y="3725333"/>
            <a:ext cx="1039671" cy="23396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889493" y="1561818"/>
            <a:ext cx="822960" cy="54434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79462" y="1900484"/>
            <a:ext cx="993351" cy="483314"/>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50691" y="2278454"/>
            <a:ext cx="992012" cy="34459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52898" y="3033889"/>
            <a:ext cx="1019915" cy="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779462" y="3213070"/>
            <a:ext cx="993351" cy="145374"/>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779462" y="3959294"/>
            <a:ext cx="1007355" cy="31810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779462" y="3457222"/>
            <a:ext cx="1007355" cy="26811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889493" y="4656667"/>
            <a:ext cx="874218" cy="27012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957297" y="4926790"/>
            <a:ext cx="806414" cy="42132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779462" y="4277397"/>
            <a:ext cx="993351" cy="25227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17500" y="581580"/>
            <a:ext cx="327024" cy="5262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err="1" smtClean="0"/>
              <a:t>Appl</a:t>
            </a:r>
            <a:endParaRPr lang="en-US" sz="2400" dirty="0" smtClean="0"/>
          </a:p>
          <a:p>
            <a:r>
              <a:rPr lang="en-US" sz="2400" dirty="0" err="1" smtClean="0"/>
              <a:t>Icant</a:t>
            </a:r>
            <a:endParaRPr lang="en-US" sz="2400" dirty="0" smtClean="0"/>
          </a:p>
          <a:p>
            <a:r>
              <a:rPr lang="en-US" sz="2400" dirty="0" smtClean="0"/>
              <a:t> Pool</a:t>
            </a:r>
            <a:endParaRPr lang="en-US" sz="2400" dirty="0"/>
          </a:p>
        </p:txBody>
      </p:sp>
      <p:sp>
        <p:nvSpPr>
          <p:cNvPr id="59" name="Rectangle 58"/>
          <p:cNvSpPr/>
          <p:nvPr/>
        </p:nvSpPr>
        <p:spPr>
          <a:xfrm>
            <a:off x="7450665" y="1900482"/>
            <a:ext cx="512515" cy="3165405"/>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TextBox 59"/>
          <p:cNvSpPr txBox="1"/>
          <p:nvPr/>
        </p:nvSpPr>
        <p:spPr>
          <a:xfrm rot="16200000">
            <a:off x="6402174" y="3173778"/>
            <a:ext cx="2568222" cy="369332"/>
          </a:xfrm>
          <a:prstGeom prst="rect">
            <a:avLst/>
          </a:prstGeom>
          <a:noFill/>
        </p:spPr>
        <p:txBody>
          <a:bodyPr wrap="square" rtlCol="0">
            <a:spAutoFit/>
          </a:bodyPr>
          <a:lstStyle/>
          <a:p>
            <a:r>
              <a:rPr lang="en-US" dirty="0" smtClean="0"/>
              <a:t>Program Completion</a:t>
            </a:r>
            <a:endParaRPr lang="en-US" dirty="0"/>
          </a:p>
        </p:txBody>
      </p:sp>
      <p:sp>
        <p:nvSpPr>
          <p:cNvPr id="61" name="TextBox 60"/>
          <p:cNvSpPr txBox="1"/>
          <p:nvPr/>
        </p:nvSpPr>
        <p:spPr>
          <a:xfrm>
            <a:off x="2652889" y="4333501"/>
            <a:ext cx="4247444" cy="646331"/>
          </a:xfrm>
          <a:prstGeom prst="rect">
            <a:avLst/>
          </a:prstGeom>
          <a:noFill/>
        </p:spPr>
        <p:txBody>
          <a:bodyPr wrap="square" rtlCol="0">
            <a:spAutoFit/>
          </a:bodyPr>
          <a:lstStyle/>
          <a:p>
            <a:pPr algn="ctr"/>
            <a:r>
              <a:rPr lang="en-US" dirty="0" smtClean="0"/>
              <a:t>Group Remains Together for the Entire Program</a:t>
            </a:r>
            <a:endParaRPr lang="en-US" dirty="0"/>
          </a:p>
        </p:txBody>
      </p:sp>
      <p:sp>
        <p:nvSpPr>
          <p:cNvPr id="64" name="TextBox 63"/>
          <p:cNvSpPr txBox="1"/>
          <p:nvPr/>
        </p:nvSpPr>
        <p:spPr>
          <a:xfrm>
            <a:off x="0" y="5871465"/>
            <a:ext cx="2391105" cy="646331"/>
          </a:xfrm>
          <a:prstGeom prst="rect">
            <a:avLst/>
          </a:prstGeom>
          <a:noFill/>
        </p:spPr>
        <p:txBody>
          <a:bodyPr wrap="square" rtlCol="0">
            <a:spAutoFit/>
          </a:bodyPr>
          <a:lstStyle/>
          <a:p>
            <a:pPr algn="ctr"/>
            <a:r>
              <a:rPr lang="en-US" dirty="0" smtClean="0"/>
              <a:t>Cohort defined by agency/organization</a:t>
            </a:r>
            <a:endParaRPr lang="en-US" dirty="0"/>
          </a:p>
        </p:txBody>
      </p:sp>
    </p:spTree>
    <p:extLst>
      <p:ext uri="{BB962C8B-B14F-4D97-AF65-F5344CB8AC3E}">
        <p14:creationId xmlns:p14="http://schemas.microsoft.com/office/powerpoint/2010/main" val="316863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par>
                                <p:cTn id="8" presetID="9" presetClass="entr" presetSubtype="0" fill="hold" grpId="1"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dissolve">
                                      <p:cBhvr>
                                        <p:cTn id="10" dur="500"/>
                                        <p:tgtEl>
                                          <p:spTgt spid="58"/>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99"/>
                                          </p:stCondLst>
                                        </p:cTn>
                                        <p:tgtEl>
                                          <p:spTgt spid="17"/>
                                        </p:tgtEl>
                                        <p:attrNameLst>
                                          <p:attrName>style.visibility</p:attrName>
                                        </p:attrNameLst>
                                      </p:cBhvr>
                                      <p:to>
                                        <p:strVal val="visible"/>
                                      </p:to>
                                    </p:set>
                                  </p:childTnLst>
                                </p:cTn>
                              </p:par>
                            </p:childTnLst>
                          </p:cTn>
                        </p:par>
                        <p:par>
                          <p:cTn id="14" fill="hold">
                            <p:stCondLst>
                              <p:cond delay="600"/>
                            </p:stCondLst>
                            <p:childTnLst>
                              <p:par>
                                <p:cTn id="15" presetID="1" presetClass="entr" presetSubtype="0" fill="hold" nodeType="afterEffect">
                                  <p:stCondLst>
                                    <p:cond delay="0"/>
                                  </p:stCondLst>
                                  <p:childTnLst>
                                    <p:set>
                                      <p:cBhvr>
                                        <p:cTn id="16" dur="1" fill="hold">
                                          <p:stCondLst>
                                            <p:cond delay="99"/>
                                          </p:stCondLst>
                                        </p:cTn>
                                        <p:tgtEl>
                                          <p:spTgt spid="27"/>
                                        </p:tgtEl>
                                        <p:attrNameLst>
                                          <p:attrName>style.visibility</p:attrName>
                                        </p:attrNameLst>
                                      </p:cBhvr>
                                      <p:to>
                                        <p:strVal val="visible"/>
                                      </p:to>
                                    </p:set>
                                  </p:childTnLst>
                                </p:cTn>
                              </p:par>
                            </p:childTnLst>
                          </p:cTn>
                        </p:par>
                        <p:par>
                          <p:cTn id="17" fill="hold">
                            <p:stCondLst>
                              <p:cond delay="700"/>
                            </p:stCondLst>
                            <p:childTnLst>
                              <p:par>
                                <p:cTn id="18" presetID="1" presetClass="entr" presetSubtype="0" fill="hold" nodeType="afterEffect">
                                  <p:stCondLst>
                                    <p:cond delay="0"/>
                                  </p:stCondLst>
                                  <p:childTnLst>
                                    <p:set>
                                      <p:cBhvr>
                                        <p:cTn id="19" dur="1" fill="hold">
                                          <p:stCondLst>
                                            <p:cond delay="99"/>
                                          </p:stCondLst>
                                        </p:cTn>
                                        <p:tgtEl>
                                          <p:spTgt spid="26"/>
                                        </p:tgtEl>
                                        <p:attrNameLst>
                                          <p:attrName>style.visibility</p:attrName>
                                        </p:attrNameLst>
                                      </p:cBhvr>
                                      <p:to>
                                        <p:strVal val="visible"/>
                                      </p:to>
                                    </p:set>
                                  </p:childTnLst>
                                </p:cTn>
                              </p:par>
                            </p:childTnLst>
                          </p:cTn>
                        </p:par>
                        <p:par>
                          <p:cTn id="20" fill="hold">
                            <p:stCondLst>
                              <p:cond delay="800"/>
                            </p:stCondLst>
                            <p:childTnLst>
                              <p:par>
                                <p:cTn id="21" presetID="1" presetClass="entr" presetSubtype="0" fill="hold" nodeType="afterEffect">
                                  <p:stCondLst>
                                    <p:cond delay="0"/>
                                  </p:stCondLst>
                                  <p:childTnLst>
                                    <p:set>
                                      <p:cBhvr>
                                        <p:cTn id="22" dur="1" fill="hold">
                                          <p:stCondLst>
                                            <p:cond delay="99"/>
                                          </p:stCondLst>
                                        </p:cTn>
                                        <p:tgtEl>
                                          <p:spTgt spid="25"/>
                                        </p:tgtEl>
                                        <p:attrNameLst>
                                          <p:attrName>style.visibility</p:attrName>
                                        </p:attrNameLst>
                                      </p:cBhvr>
                                      <p:to>
                                        <p:strVal val="visible"/>
                                      </p:to>
                                    </p:set>
                                  </p:childTnLst>
                                </p:cTn>
                              </p:par>
                            </p:childTnLst>
                          </p:cTn>
                        </p:par>
                        <p:par>
                          <p:cTn id="23" fill="hold">
                            <p:stCondLst>
                              <p:cond delay="900"/>
                            </p:stCondLst>
                            <p:childTnLst>
                              <p:par>
                                <p:cTn id="24" presetID="1" presetClass="entr" presetSubtype="0" fill="hold" nodeType="afterEffect">
                                  <p:stCondLst>
                                    <p:cond delay="0"/>
                                  </p:stCondLst>
                                  <p:childTnLst>
                                    <p:set>
                                      <p:cBhvr>
                                        <p:cTn id="25" dur="1" fill="hold">
                                          <p:stCondLst>
                                            <p:cond delay="99"/>
                                          </p:stCondLst>
                                        </p:cTn>
                                        <p:tgtEl>
                                          <p:spTgt spid="22"/>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0"/>
                                  </p:stCondLst>
                                  <p:childTnLst>
                                    <p:set>
                                      <p:cBhvr>
                                        <p:cTn id="28" dur="1" fill="hold">
                                          <p:stCondLst>
                                            <p:cond delay="99"/>
                                          </p:stCondLst>
                                        </p:cTn>
                                        <p:tgtEl>
                                          <p:spTgt spid="20"/>
                                        </p:tgtEl>
                                        <p:attrNameLst>
                                          <p:attrName>style.visibility</p:attrName>
                                        </p:attrNameLst>
                                      </p:cBhvr>
                                      <p:to>
                                        <p:strVal val="visible"/>
                                      </p:to>
                                    </p:set>
                                  </p:childTnLst>
                                </p:cTn>
                              </p:par>
                            </p:childTnLst>
                          </p:cTn>
                        </p:par>
                        <p:par>
                          <p:cTn id="29" fill="hold">
                            <p:stCondLst>
                              <p:cond delay="1100"/>
                            </p:stCondLst>
                            <p:childTnLst>
                              <p:par>
                                <p:cTn id="30" presetID="1" presetClass="entr" presetSubtype="0" fill="hold" nodeType="afterEffect">
                                  <p:stCondLst>
                                    <p:cond delay="0"/>
                                  </p:stCondLst>
                                  <p:childTnLst>
                                    <p:set>
                                      <p:cBhvr>
                                        <p:cTn id="31" dur="1" fill="hold">
                                          <p:stCondLst>
                                            <p:cond delay="99"/>
                                          </p:stCondLst>
                                        </p:cTn>
                                        <p:tgtEl>
                                          <p:spTgt spid="28"/>
                                        </p:tgtEl>
                                        <p:attrNameLst>
                                          <p:attrName>style.visibility</p:attrName>
                                        </p:attrNameLst>
                                      </p:cBhvr>
                                      <p:to>
                                        <p:strVal val="visible"/>
                                      </p:to>
                                    </p:set>
                                  </p:childTnLst>
                                </p:cTn>
                              </p:par>
                            </p:childTnLst>
                          </p:cTn>
                        </p:par>
                        <p:par>
                          <p:cTn id="32" fill="hold">
                            <p:stCondLst>
                              <p:cond delay="1200"/>
                            </p:stCondLst>
                            <p:childTnLst>
                              <p:par>
                                <p:cTn id="33" presetID="1" presetClass="entr" presetSubtype="0" fill="hold" nodeType="afterEffect">
                                  <p:stCondLst>
                                    <p:cond delay="0"/>
                                  </p:stCondLst>
                                  <p:childTnLst>
                                    <p:set>
                                      <p:cBhvr>
                                        <p:cTn id="34" dur="1" fill="hold">
                                          <p:stCondLst>
                                            <p:cond delay="99"/>
                                          </p:stCondLst>
                                        </p:cTn>
                                        <p:tgtEl>
                                          <p:spTgt spid="29"/>
                                        </p:tgtEl>
                                        <p:attrNameLst>
                                          <p:attrName>style.visibility</p:attrName>
                                        </p:attrNameLst>
                                      </p:cBhvr>
                                      <p:to>
                                        <p:strVal val="visible"/>
                                      </p:to>
                                    </p:set>
                                  </p:childTnLst>
                                </p:cTn>
                              </p:par>
                            </p:childTnLst>
                          </p:cTn>
                        </p:par>
                        <p:par>
                          <p:cTn id="35" fill="hold">
                            <p:stCondLst>
                              <p:cond delay="1300"/>
                            </p:stCondLst>
                            <p:childTnLst>
                              <p:par>
                                <p:cTn id="36" presetID="1" presetClass="entr" presetSubtype="0" fill="hold" nodeType="afterEffect">
                                  <p:stCondLst>
                                    <p:cond delay="0"/>
                                  </p:stCondLst>
                                  <p:childTnLst>
                                    <p:set>
                                      <p:cBhvr>
                                        <p:cTn id="37" dur="1" fill="hold">
                                          <p:stCondLst>
                                            <p:cond delay="99"/>
                                          </p:stCondLst>
                                        </p:cTn>
                                        <p:tgtEl>
                                          <p:spTgt spid="13"/>
                                        </p:tgtEl>
                                        <p:attrNameLst>
                                          <p:attrName>style.visibility</p:attrName>
                                        </p:attrNameLst>
                                      </p:cBhvr>
                                      <p:to>
                                        <p:strVal val="visible"/>
                                      </p:to>
                                    </p:set>
                                  </p:childTnLst>
                                </p:cTn>
                              </p:par>
                            </p:childTnLst>
                          </p:cTn>
                        </p:par>
                        <p:par>
                          <p:cTn id="38" fill="hold">
                            <p:stCondLst>
                              <p:cond delay="1400"/>
                            </p:stCondLst>
                            <p:childTnLst>
                              <p:par>
                                <p:cTn id="39" presetID="1" presetClass="entr" presetSubtype="0" fill="hold" nodeType="afterEffect">
                                  <p:stCondLst>
                                    <p:cond delay="0"/>
                                  </p:stCondLst>
                                  <p:childTnLst>
                                    <p:set>
                                      <p:cBhvr>
                                        <p:cTn id="40" dur="1" fill="hold">
                                          <p:stCondLst>
                                            <p:cond delay="99"/>
                                          </p:stCondLst>
                                        </p:cTn>
                                        <p:tgtEl>
                                          <p:spTgt spid="21"/>
                                        </p:tgtEl>
                                        <p:attrNameLst>
                                          <p:attrName>style.visibility</p:attrName>
                                        </p:attrNameLst>
                                      </p:cBhvr>
                                      <p:to>
                                        <p:strVal val="visible"/>
                                      </p:to>
                                    </p:set>
                                  </p:childTnLst>
                                </p:cTn>
                              </p:par>
                            </p:childTnLst>
                          </p:cTn>
                        </p:par>
                        <p:par>
                          <p:cTn id="41" fill="hold">
                            <p:stCondLst>
                              <p:cond delay="1500"/>
                            </p:stCondLst>
                            <p:childTnLst>
                              <p:par>
                                <p:cTn id="42" presetID="1" presetClass="entr" presetSubtype="0" fill="hold" nodeType="afterEffect">
                                  <p:stCondLst>
                                    <p:cond delay="0"/>
                                  </p:stCondLst>
                                  <p:childTnLst>
                                    <p:set>
                                      <p:cBhvr>
                                        <p:cTn id="43" dur="1" fill="hold">
                                          <p:stCondLst>
                                            <p:cond delay="99"/>
                                          </p:stCondLst>
                                        </p:cTn>
                                        <p:tgtEl>
                                          <p:spTgt spid="19"/>
                                        </p:tgtEl>
                                        <p:attrNameLst>
                                          <p:attrName>style.visibility</p:attrName>
                                        </p:attrNameLst>
                                      </p:cBhvr>
                                      <p:to>
                                        <p:strVal val="visible"/>
                                      </p:to>
                                    </p:set>
                                  </p:childTnLst>
                                </p:cTn>
                              </p:par>
                            </p:childTnLst>
                          </p:cTn>
                        </p:par>
                        <p:par>
                          <p:cTn id="44" fill="hold">
                            <p:stCondLst>
                              <p:cond delay="1600"/>
                            </p:stCondLst>
                            <p:childTnLst>
                              <p:par>
                                <p:cTn id="45" presetID="1" presetClass="entr" presetSubtype="0" fill="hold" nodeType="afterEffect">
                                  <p:stCondLst>
                                    <p:cond delay="0"/>
                                  </p:stCondLst>
                                  <p:childTnLst>
                                    <p:set>
                                      <p:cBhvr>
                                        <p:cTn id="46" dur="1" fill="hold">
                                          <p:stCondLst>
                                            <p:cond delay="99"/>
                                          </p:stCondLst>
                                        </p:cTn>
                                        <p:tgtEl>
                                          <p:spTgt spid="24"/>
                                        </p:tgtEl>
                                        <p:attrNameLst>
                                          <p:attrName>style.visibility</p:attrName>
                                        </p:attrNameLst>
                                      </p:cBhvr>
                                      <p:to>
                                        <p:strVal val="visible"/>
                                      </p:to>
                                    </p:set>
                                  </p:childTnLst>
                                </p:cTn>
                              </p:par>
                            </p:childTnLst>
                          </p:cTn>
                        </p:par>
                        <p:par>
                          <p:cTn id="47" fill="hold">
                            <p:stCondLst>
                              <p:cond delay="1700"/>
                            </p:stCondLst>
                            <p:childTnLst>
                              <p:par>
                                <p:cTn id="48" presetID="1" presetClass="entr" presetSubtype="0" fill="hold" nodeType="afterEffect">
                                  <p:stCondLst>
                                    <p:cond delay="0"/>
                                  </p:stCondLst>
                                  <p:childTnLst>
                                    <p:set>
                                      <p:cBhvr>
                                        <p:cTn id="49" dur="1" fill="hold">
                                          <p:stCondLst>
                                            <p:cond delay="99"/>
                                          </p:stCondLst>
                                        </p:cTn>
                                        <p:tgtEl>
                                          <p:spTgt spid="23"/>
                                        </p:tgtEl>
                                        <p:attrNameLst>
                                          <p:attrName>style.visibility</p:attrName>
                                        </p:attrNameLst>
                                      </p:cBhvr>
                                      <p:to>
                                        <p:strVal val="visible"/>
                                      </p:to>
                                    </p:set>
                                  </p:childTnLst>
                                </p:cTn>
                              </p:par>
                            </p:childTnLst>
                          </p:cTn>
                        </p:par>
                        <p:par>
                          <p:cTn id="50" fill="hold">
                            <p:stCondLst>
                              <p:cond delay="1800"/>
                            </p:stCondLst>
                            <p:childTnLst>
                              <p:par>
                                <p:cTn id="51" presetID="1" presetClass="entr" presetSubtype="0" fill="hold" nodeType="afterEffect">
                                  <p:stCondLst>
                                    <p:cond delay="0"/>
                                  </p:stCondLst>
                                  <p:childTnLst>
                                    <p:set>
                                      <p:cBhvr>
                                        <p:cTn id="52" dur="1" fill="hold">
                                          <p:stCondLst>
                                            <p:cond delay="99"/>
                                          </p:stCondLst>
                                        </p:cTn>
                                        <p:tgtEl>
                                          <p:spTgt spid="28"/>
                                        </p:tgtEl>
                                        <p:attrNameLst>
                                          <p:attrName>style.visibility</p:attrName>
                                        </p:attrNameLst>
                                      </p:cBhvr>
                                      <p:to>
                                        <p:strVal val="visible"/>
                                      </p:to>
                                    </p:set>
                                  </p:childTnLst>
                                </p:cTn>
                              </p:par>
                            </p:childTnLst>
                          </p:cTn>
                        </p:par>
                        <p:par>
                          <p:cTn id="53" fill="hold">
                            <p:stCondLst>
                              <p:cond delay="1900"/>
                            </p:stCondLst>
                            <p:childTnLst>
                              <p:par>
                                <p:cTn id="54" presetID="9" presetClass="entr" presetSubtype="0"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dissolve">
                                      <p:cBhvr>
                                        <p:cTn id="56" dur="2000"/>
                                        <p:tgtEl>
                                          <p:spTgt spid="8"/>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dissolve">
                                      <p:cBhvr>
                                        <p:cTn id="59" dur="500"/>
                                        <p:tgtEl>
                                          <p:spTgt spid="10"/>
                                        </p:tgtEl>
                                      </p:cBhvr>
                                    </p:animEffect>
                                  </p:childTnLst>
                                </p:cTn>
                              </p:par>
                            </p:childTnLst>
                          </p:cTn>
                        </p:par>
                        <p:par>
                          <p:cTn id="60" fill="hold">
                            <p:stCondLst>
                              <p:cond delay="3900"/>
                            </p:stCondLst>
                            <p:childTnLst>
                              <p:par>
                                <p:cTn id="61" presetID="9" presetClass="entr" presetSubtype="0" fill="hold" grpId="0" nodeType="afterEffect">
                                  <p:stCondLst>
                                    <p:cond delay="0"/>
                                  </p:stCondLst>
                                  <p:childTnLst>
                                    <p:set>
                                      <p:cBhvr>
                                        <p:cTn id="62" dur="1" fill="hold">
                                          <p:stCondLst>
                                            <p:cond delay="0"/>
                                          </p:stCondLst>
                                        </p:cTn>
                                        <p:tgtEl>
                                          <p:spTgt spid="64"/>
                                        </p:tgtEl>
                                        <p:attrNameLst>
                                          <p:attrName>style.visibility</p:attrName>
                                        </p:attrNameLst>
                                      </p:cBhvr>
                                      <p:to>
                                        <p:strVal val="visible"/>
                                      </p:to>
                                    </p:set>
                                    <p:animEffect transition="in" filter="dissolve">
                                      <p:cBhvr>
                                        <p:cTn id="63" dur="800"/>
                                        <p:tgtEl>
                                          <p:spTgt spid="64"/>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7">
                                            <p:graphicEl>
                                              <a:dgm id="{E2F71DEB-D1BE-004D-8AEE-5071F7893293}"/>
                                            </p:graphicEl>
                                          </p:spTgt>
                                        </p:tgtEl>
                                        <p:attrNameLst>
                                          <p:attrName>style.visibility</p:attrName>
                                        </p:attrNameLst>
                                      </p:cBhvr>
                                      <p:to>
                                        <p:strVal val="visible"/>
                                      </p:to>
                                    </p:set>
                                    <p:animEffect transition="in" filter="dissolve">
                                      <p:cBhvr>
                                        <p:cTn id="68" dur="500"/>
                                        <p:tgtEl>
                                          <p:spTgt spid="7">
                                            <p:graphicEl>
                                              <a:dgm id="{E2F71DEB-D1BE-004D-8AEE-5071F7893293}"/>
                                            </p:graphicEl>
                                          </p:spTgt>
                                        </p:tgtEl>
                                      </p:cBhvr>
                                    </p:animEffect>
                                  </p:childTnLst>
                                </p:cTn>
                              </p:par>
                            </p:childTnLst>
                          </p:cTn>
                        </p:par>
                        <p:par>
                          <p:cTn id="69" fill="hold">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7">
                                            <p:graphicEl>
                                              <a:dgm id="{257DB922-655A-5C41-BDAD-4A70C75AFD06}"/>
                                            </p:graphicEl>
                                          </p:spTgt>
                                        </p:tgtEl>
                                        <p:attrNameLst>
                                          <p:attrName>style.visibility</p:attrName>
                                        </p:attrNameLst>
                                      </p:cBhvr>
                                      <p:to>
                                        <p:strVal val="visible"/>
                                      </p:to>
                                    </p:set>
                                    <p:animEffect transition="in" filter="dissolve">
                                      <p:cBhvr>
                                        <p:cTn id="72" dur="500"/>
                                        <p:tgtEl>
                                          <p:spTgt spid="7">
                                            <p:graphicEl>
                                              <a:dgm id="{257DB922-655A-5C41-BDAD-4A70C75AFD06}"/>
                                            </p:graphicEl>
                                          </p:spTgt>
                                        </p:tgtEl>
                                      </p:cBhvr>
                                    </p:animEffect>
                                  </p:childTnLst>
                                </p:cTn>
                              </p:par>
                            </p:childTnLst>
                          </p:cTn>
                        </p:par>
                        <p:par>
                          <p:cTn id="73" fill="hold">
                            <p:stCondLst>
                              <p:cond delay="1000"/>
                            </p:stCondLst>
                            <p:childTnLst>
                              <p:par>
                                <p:cTn id="74" presetID="9" presetClass="entr" presetSubtype="0" fill="hold" grpId="0" nodeType="afterEffect">
                                  <p:stCondLst>
                                    <p:cond delay="0"/>
                                  </p:stCondLst>
                                  <p:childTnLst>
                                    <p:set>
                                      <p:cBhvr>
                                        <p:cTn id="75" dur="1" fill="hold">
                                          <p:stCondLst>
                                            <p:cond delay="0"/>
                                          </p:stCondLst>
                                        </p:cTn>
                                        <p:tgtEl>
                                          <p:spTgt spid="7">
                                            <p:graphicEl>
                                              <a:dgm id="{3DC81B4B-81C3-DE47-96AC-45802DC6D920}"/>
                                            </p:graphicEl>
                                          </p:spTgt>
                                        </p:tgtEl>
                                        <p:attrNameLst>
                                          <p:attrName>style.visibility</p:attrName>
                                        </p:attrNameLst>
                                      </p:cBhvr>
                                      <p:to>
                                        <p:strVal val="visible"/>
                                      </p:to>
                                    </p:set>
                                    <p:animEffect transition="in" filter="dissolve">
                                      <p:cBhvr>
                                        <p:cTn id="76" dur="500"/>
                                        <p:tgtEl>
                                          <p:spTgt spid="7">
                                            <p:graphicEl>
                                              <a:dgm id="{3DC81B4B-81C3-DE47-96AC-45802DC6D920}"/>
                                            </p:graphicEl>
                                          </p:spTgt>
                                        </p:tgtEl>
                                      </p:cBhvr>
                                    </p:animEffect>
                                  </p:childTnLst>
                                </p:cTn>
                              </p:par>
                            </p:childTnLst>
                          </p:cTn>
                        </p:par>
                        <p:par>
                          <p:cTn id="77" fill="hold">
                            <p:stCondLst>
                              <p:cond delay="1500"/>
                            </p:stCondLst>
                            <p:childTnLst>
                              <p:par>
                                <p:cTn id="78" presetID="9" presetClass="entr" presetSubtype="0" fill="hold" grpId="0" nodeType="afterEffect">
                                  <p:stCondLst>
                                    <p:cond delay="0"/>
                                  </p:stCondLst>
                                  <p:childTnLst>
                                    <p:set>
                                      <p:cBhvr>
                                        <p:cTn id="79" dur="1" fill="hold">
                                          <p:stCondLst>
                                            <p:cond delay="0"/>
                                          </p:stCondLst>
                                        </p:cTn>
                                        <p:tgtEl>
                                          <p:spTgt spid="7">
                                            <p:graphicEl>
                                              <a:dgm id="{92126F24-4B9F-8F4B-9F65-43E758E9E8E8}"/>
                                            </p:graphicEl>
                                          </p:spTgt>
                                        </p:tgtEl>
                                        <p:attrNameLst>
                                          <p:attrName>style.visibility</p:attrName>
                                        </p:attrNameLst>
                                      </p:cBhvr>
                                      <p:to>
                                        <p:strVal val="visible"/>
                                      </p:to>
                                    </p:set>
                                    <p:animEffect transition="in" filter="dissolve">
                                      <p:cBhvr>
                                        <p:cTn id="80" dur="500"/>
                                        <p:tgtEl>
                                          <p:spTgt spid="7">
                                            <p:graphicEl>
                                              <a:dgm id="{92126F24-4B9F-8F4B-9F65-43E758E9E8E8}"/>
                                            </p:graphicEl>
                                          </p:spTgt>
                                        </p:tgtEl>
                                      </p:cBhvr>
                                    </p:animEffect>
                                  </p:childTnLst>
                                </p:cTn>
                              </p:par>
                            </p:childTnLst>
                          </p:cTn>
                        </p:par>
                        <p:par>
                          <p:cTn id="81" fill="hold">
                            <p:stCondLst>
                              <p:cond delay="2000"/>
                            </p:stCondLst>
                            <p:childTnLst>
                              <p:par>
                                <p:cTn id="82" presetID="9" presetClass="entr" presetSubtype="0" fill="hold" grpId="0" nodeType="after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dissolve">
                                      <p:cBhvr>
                                        <p:cTn id="84" dur="2000"/>
                                        <p:tgtEl>
                                          <p:spTgt spid="59"/>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60">
                                            <p:txEl>
                                              <p:pRg st="0" end="0"/>
                                            </p:txEl>
                                          </p:spTgt>
                                        </p:tgtEl>
                                        <p:attrNameLst>
                                          <p:attrName>style.visibility</p:attrName>
                                        </p:attrNameLst>
                                      </p:cBhvr>
                                      <p:to>
                                        <p:strVal val="visible"/>
                                      </p:to>
                                    </p:set>
                                    <p:animEffect transition="in" filter="dissolve">
                                      <p:cBhvr>
                                        <p:cTn id="87" dur="2000"/>
                                        <p:tgtEl>
                                          <p:spTgt spid="60">
                                            <p:txEl>
                                              <p:pRg st="0" end="0"/>
                                            </p:txEl>
                                          </p:spTgt>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dissolve">
                                      <p:cBhvr>
                                        <p:cTn id="90" dur="2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P spid="8" grpId="0" animBg="1"/>
      <p:bldP spid="10" grpId="0"/>
      <p:bldP spid="58" grpId="0" animBg="1"/>
      <p:bldP spid="58" grpId="1" animBg="1"/>
      <p:bldP spid="59" grpId="0" animBg="1"/>
      <p:bldP spid="60" grpId="0" build="p"/>
      <p:bldP spid="61"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Model:</a:t>
            </a:r>
            <a:br>
              <a:rPr lang="en-US" dirty="0" smtClean="0"/>
            </a:br>
            <a:r>
              <a:rPr lang="en-US" dirty="0" smtClean="0"/>
              <a:t>Pros &amp; Cons</a:t>
            </a:r>
            <a:endParaRPr lang="en-US" dirty="0"/>
          </a:p>
        </p:txBody>
      </p:sp>
      <p:sp>
        <p:nvSpPr>
          <p:cNvPr id="3" name="Content Placeholder 2"/>
          <p:cNvSpPr>
            <a:spLocks noGrp="1"/>
          </p:cNvSpPr>
          <p:nvPr>
            <p:ph idx="1"/>
          </p:nvPr>
        </p:nvSpPr>
        <p:spPr>
          <a:xfrm>
            <a:off x="352778" y="1882587"/>
            <a:ext cx="3626555" cy="4862523"/>
          </a:xfrm>
        </p:spPr>
        <p:txBody>
          <a:bodyPr>
            <a:normAutofit fontScale="92500" lnSpcReduction="20000"/>
          </a:bodyPr>
          <a:lstStyle/>
          <a:p>
            <a:pPr marL="0" indent="0" algn="ctr">
              <a:buNone/>
            </a:pPr>
            <a:r>
              <a:rPr lang="en-US" u="sng" dirty="0" smtClean="0"/>
              <a:t>Pros:</a:t>
            </a:r>
          </a:p>
          <a:p>
            <a:r>
              <a:rPr lang="en-US" dirty="0" smtClean="0"/>
              <a:t>Course commonality provides learning community</a:t>
            </a:r>
          </a:p>
          <a:p>
            <a:r>
              <a:rPr lang="en-US" dirty="0" smtClean="0"/>
              <a:t>Team-based activities can be tailored to setting</a:t>
            </a:r>
          </a:p>
          <a:p>
            <a:r>
              <a:rPr lang="en-US" dirty="0" smtClean="0"/>
              <a:t>Predictability in enrollment</a:t>
            </a:r>
          </a:p>
          <a:p>
            <a:r>
              <a:rPr lang="en-US" dirty="0" smtClean="0"/>
              <a:t>Can be delivered on-site, hybrid, or online</a:t>
            </a:r>
          </a:p>
          <a:p>
            <a:r>
              <a:rPr lang="en-US" dirty="0" smtClean="0"/>
              <a:t>Higher retention &amp; graduation</a:t>
            </a:r>
            <a:endParaRPr lang="en-US" dirty="0"/>
          </a:p>
        </p:txBody>
      </p:sp>
      <p:sp>
        <p:nvSpPr>
          <p:cNvPr id="4" name="Content Placeholder 2"/>
          <p:cNvSpPr txBox="1">
            <a:spLocks/>
          </p:cNvSpPr>
          <p:nvPr/>
        </p:nvSpPr>
        <p:spPr>
          <a:xfrm>
            <a:off x="5119511" y="1933719"/>
            <a:ext cx="3626555" cy="4664968"/>
          </a:xfrm>
          <a:prstGeom prst="rect">
            <a:avLst/>
          </a:prstGeom>
        </p:spPr>
        <p:txBody>
          <a:bodyPr vert="horz" lIns="91440" tIns="45720" rIns="91440" bIns="45720" rtlCol="0">
            <a:normAutofit fontScale="92500" lnSpcReduction="10000"/>
          </a:bodyPr>
          <a:lstStyle>
            <a:lvl1pPr marL="403225" indent="-403225" algn="l" defTabSz="914400" rtl="0" eaLnBrk="1" latinLnBrk="0" hangingPunct="1">
              <a:spcBef>
                <a:spcPts val="2000"/>
              </a:spcBef>
              <a:buFontTx/>
              <a:buBlip>
                <a:blip r:embed="rId3"/>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3"/>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3"/>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3"/>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3"/>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3"/>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3"/>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marL="0" indent="0" algn="ctr">
              <a:buFontTx/>
              <a:buNone/>
            </a:pPr>
            <a:r>
              <a:rPr lang="en-US" u="sng" dirty="0" smtClean="0"/>
              <a:t>Cons:</a:t>
            </a:r>
          </a:p>
          <a:p>
            <a:r>
              <a:rPr lang="en-US" dirty="0" smtClean="0"/>
              <a:t>Still requires some degree of sequence regimentation</a:t>
            </a:r>
          </a:p>
          <a:p>
            <a:r>
              <a:rPr lang="en-US" dirty="0" smtClean="0"/>
              <a:t>Cohort dynamic may be complex</a:t>
            </a:r>
          </a:p>
          <a:p>
            <a:r>
              <a:rPr lang="en-US" dirty="0" smtClean="0"/>
              <a:t>Dealing with </a:t>
            </a:r>
            <a:r>
              <a:rPr lang="en-US" dirty="0" err="1" smtClean="0"/>
              <a:t>stopout</a:t>
            </a:r>
            <a:r>
              <a:rPr lang="en-US" dirty="0" smtClean="0"/>
              <a:t> &amp; re-entry</a:t>
            </a:r>
          </a:p>
          <a:p>
            <a:r>
              <a:rPr lang="en-US" dirty="0" smtClean="0"/>
              <a:t>If on-site, may be more administratively demanding</a:t>
            </a:r>
            <a:endParaRPr lang="en-US" dirty="0"/>
          </a:p>
        </p:txBody>
      </p:sp>
    </p:spTree>
    <p:extLst>
      <p:ext uri="{BB962C8B-B14F-4D97-AF65-F5344CB8AC3E}">
        <p14:creationId xmlns:p14="http://schemas.microsoft.com/office/powerpoint/2010/main" val="773369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arn(inVertic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arn(inVertical)">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barn(inVertical)">
                                      <p:cBhvr>
                                        <p:cTn id="5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5483398" y="1982664"/>
            <a:ext cx="2544066" cy="2077438"/>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Oval 7"/>
          <p:cNvSpPr/>
          <p:nvPr/>
        </p:nvSpPr>
        <p:spPr>
          <a:xfrm>
            <a:off x="1241301" y="2164045"/>
            <a:ext cx="2486399" cy="192036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title"/>
          </p:nvPr>
        </p:nvSpPr>
        <p:spPr>
          <a:xfrm>
            <a:off x="779462" y="107577"/>
            <a:ext cx="7581901" cy="1403121"/>
          </a:xfrm>
        </p:spPr>
        <p:txBody>
          <a:bodyPr/>
          <a:lstStyle/>
          <a:p>
            <a:r>
              <a:rPr lang="en-US" dirty="0" smtClean="0"/>
              <a:t>Comment</a:t>
            </a:r>
            <a:endParaRPr lang="en-US" dirty="0"/>
          </a:p>
        </p:txBody>
      </p:sp>
      <p:sp>
        <p:nvSpPr>
          <p:cNvPr id="4" name="Right Arrow 3"/>
          <p:cNvSpPr/>
          <p:nvPr/>
        </p:nvSpPr>
        <p:spPr>
          <a:xfrm>
            <a:off x="4305876" y="2641658"/>
            <a:ext cx="822960" cy="822960"/>
          </a:xfrm>
          <a:prstGeom prst="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TextBox 5"/>
          <p:cNvSpPr txBox="1"/>
          <p:nvPr/>
        </p:nvSpPr>
        <p:spPr>
          <a:xfrm>
            <a:off x="1552222" y="2756732"/>
            <a:ext cx="1697146" cy="707886"/>
          </a:xfrm>
          <a:prstGeom prst="rect">
            <a:avLst/>
          </a:prstGeom>
          <a:noFill/>
        </p:spPr>
        <p:txBody>
          <a:bodyPr wrap="square" rtlCol="0">
            <a:spAutoFit/>
          </a:bodyPr>
          <a:lstStyle/>
          <a:p>
            <a:pPr algn="ctr"/>
            <a:r>
              <a:rPr lang="en-US" sz="2000" dirty="0" smtClean="0"/>
              <a:t>ACCIDENTAL</a:t>
            </a:r>
          </a:p>
          <a:p>
            <a:pPr algn="ctr"/>
            <a:r>
              <a:rPr lang="en-US" sz="2000" dirty="0" smtClean="0"/>
              <a:t>COHORT</a:t>
            </a:r>
            <a:endParaRPr lang="en-US" sz="2000" dirty="0"/>
          </a:p>
        </p:txBody>
      </p:sp>
      <p:sp>
        <p:nvSpPr>
          <p:cNvPr id="7" name="TextBox 6"/>
          <p:cNvSpPr txBox="1"/>
          <p:nvPr/>
        </p:nvSpPr>
        <p:spPr>
          <a:xfrm>
            <a:off x="5887226" y="2475869"/>
            <a:ext cx="1700130" cy="1015663"/>
          </a:xfrm>
          <a:prstGeom prst="rect">
            <a:avLst/>
          </a:prstGeom>
          <a:noFill/>
        </p:spPr>
        <p:txBody>
          <a:bodyPr wrap="square" rtlCol="0">
            <a:spAutoFit/>
          </a:bodyPr>
          <a:lstStyle/>
          <a:p>
            <a:pPr algn="ctr"/>
            <a:r>
              <a:rPr lang="en-US" sz="2000" dirty="0" smtClean="0"/>
              <a:t>INTENTIONAL LEARNING COMMUNITY</a:t>
            </a:r>
            <a:endParaRPr lang="en-US" sz="2000" dirty="0"/>
          </a:p>
        </p:txBody>
      </p:sp>
      <p:sp>
        <p:nvSpPr>
          <p:cNvPr id="11" name="TextBox 10"/>
          <p:cNvSpPr txBox="1"/>
          <p:nvPr/>
        </p:nvSpPr>
        <p:spPr>
          <a:xfrm>
            <a:off x="3133908" y="4183188"/>
            <a:ext cx="2985459" cy="1200328"/>
          </a:xfrm>
          <a:prstGeom prst="rect">
            <a:avLst/>
          </a:prstGeom>
          <a:noFill/>
        </p:spPr>
        <p:txBody>
          <a:bodyPr wrap="square" rtlCol="0">
            <a:spAutoFit/>
          </a:bodyPr>
          <a:lstStyle/>
          <a:p>
            <a:pPr algn="ctr"/>
            <a:r>
              <a:rPr lang="en-US" sz="2400" dirty="0" smtClean="0"/>
              <a:t>Inquiry-driven</a:t>
            </a:r>
          </a:p>
          <a:p>
            <a:pPr algn="ctr"/>
            <a:r>
              <a:rPr lang="en-US" sz="2400" dirty="0" smtClean="0"/>
              <a:t>Learner-centered</a:t>
            </a:r>
          </a:p>
          <a:p>
            <a:pPr algn="ctr"/>
            <a:r>
              <a:rPr lang="en-US" sz="2400" dirty="0"/>
              <a:t>P</a:t>
            </a:r>
            <a:r>
              <a:rPr lang="en-US" sz="2400" dirty="0" smtClean="0"/>
              <a:t>roblem-oriented</a:t>
            </a:r>
            <a:endParaRPr lang="en-US" sz="2400" dirty="0"/>
          </a:p>
        </p:txBody>
      </p:sp>
      <p:sp>
        <p:nvSpPr>
          <p:cNvPr id="13" name="TextBox 12"/>
          <p:cNvSpPr txBox="1"/>
          <p:nvPr/>
        </p:nvSpPr>
        <p:spPr>
          <a:xfrm>
            <a:off x="470087" y="5995609"/>
            <a:ext cx="8238877" cy="523220"/>
          </a:xfrm>
          <a:prstGeom prst="rect">
            <a:avLst/>
          </a:prstGeom>
          <a:noFill/>
        </p:spPr>
        <p:txBody>
          <a:bodyPr wrap="square" rtlCol="0">
            <a:spAutoFit/>
          </a:bodyPr>
          <a:lstStyle/>
          <a:p>
            <a:pPr algn="ctr"/>
            <a:r>
              <a:rPr lang="en-US" sz="1400" dirty="0"/>
              <a:t>Goss, J.  (2007).  </a:t>
            </a:r>
            <a:r>
              <a:rPr lang="en-US" sz="1400" i="1" dirty="0"/>
              <a:t>Cohort Programs in Higher Education:  Learning Communities or Convenience Groupings? </a:t>
            </a:r>
            <a:r>
              <a:rPr lang="en-US" sz="1400" dirty="0"/>
              <a:t> Paper presented at American Educational Research Association, Chicago, IL</a:t>
            </a:r>
          </a:p>
        </p:txBody>
      </p:sp>
    </p:spTree>
    <p:extLst>
      <p:ext uri="{BB962C8B-B14F-4D97-AF65-F5344CB8AC3E}">
        <p14:creationId xmlns:p14="http://schemas.microsoft.com/office/powerpoint/2010/main" val="315265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par>
                                <p:cTn id="8" presetID="6" presetClass="entr" presetSubtype="16"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2000"/>
                                        <p:tgtEl>
                                          <p:spTgt spid="9"/>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par>
                                <p:cTn id="24" presetID="10" presetClass="exit" presetSubtype="0" fill="hold" grpId="1" nodeType="withEffect">
                                  <p:stCondLst>
                                    <p:cond delay="0"/>
                                  </p:stCondLst>
                                  <p:childTnLst>
                                    <p:animEffect transition="out" filter="fade">
                                      <p:cBhvr>
                                        <p:cTn id="25" dur="3000"/>
                                        <p:tgtEl>
                                          <p:spTgt spid="8"/>
                                        </p:tgtEl>
                                      </p:cBhvr>
                                    </p:animEffect>
                                    <p:set>
                                      <p:cBhvr>
                                        <p:cTn id="26" dur="1" fill="hold">
                                          <p:stCondLst>
                                            <p:cond delay="2999"/>
                                          </p:stCondLst>
                                        </p:cTn>
                                        <p:tgtEl>
                                          <p:spTgt spid="8"/>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3000"/>
                                        <p:tgtEl>
                                          <p:spTgt spid="6"/>
                                        </p:tgtEl>
                                      </p:cBhvr>
                                    </p:animEffect>
                                    <p:set>
                                      <p:cBhvr>
                                        <p:cTn id="29" dur="1" fill="hold">
                                          <p:stCondLst>
                                            <p:cond delay="2999"/>
                                          </p:stCondLst>
                                        </p:cTn>
                                        <p:tgtEl>
                                          <p:spTgt spid="6"/>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3000"/>
                                        <p:tgtEl>
                                          <p:spTgt spid="4"/>
                                        </p:tgtEl>
                                      </p:cBhvr>
                                    </p:animEffect>
                                    <p:set>
                                      <p:cBhvr>
                                        <p:cTn id="32" dur="1" fill="hold">
                                          <p:stCondLst>
                                            <p:cond delay="2999"/>
                                          </p:stCondLst>
                                        </p:cTn>
                                        <p:tgtEl>
                                          <p:spTgt spid="4"/>
                                        </p:tgtEl>
                                        <p:attrNameLst>
                                          <p:attrName>style.visibility</p:attrName>
                                        </p:attrNameLst>
                                      </p:cBhvr>
                                      <p:to>
                                        <p:strVal val="hidden"/>
                                      </p:to>
                                    </p:set>
                                  </p:childTnLst>
                                </p:cTn>
                              </p:par>
                            </p:childTnLst>
                          </p:cTn>
                        </p:par>
                        <p:par>
                          <p:cTn id="33" fill="hold">
                            <p:stCondLst>
                              <p:cond delay="3000"/>
                            </p:stCondLst>
                            <p:childTnLst>
                              <p:par>
                                <p:cTn id="34" presetID="23" presetClass="emph" presetSubtype="0" fill="hold" grpId="1" nodeType="afterEffect">
                                  <p:stCondLst>
                                    <p:cond delay="0"/>
                                  </p:stCondLst>
                                  <p:childTnLst>
                                    <p:animClr clrSpc="hsl" dir="cw">
                                      <p:cBhvr override="childStyle">
                                        <p:cTn id="35" dur="500" fill="hold"/>
                                        <p:tgtEl>
                                          <p:spTgt spid="9"/>
                                        </p:tgtEl>
                                        <p:attrNameLst>
                                          <p:attrName>style.color</p:attrName>
                                        </p:attrNameLst>
                                      </p:cBhvr>
                                      <p:by>
                                        <p:hsl h="10842353" s="0" l="0"/>
                                      </p:by>
                                    </p:animClr>
                                    <p:animClr clrSpc="hsl" dir="cw">
                                      <p:cBhvr>
                                        <p:cTn id="36" dur="500" fill="hold"/>
                                        <p:tgtEl>
                                          <p:spTgt spid="9"/>
                                        </p:tgtEl>
                                        <p:attrNameLst>
                                          <p:attrName>fillcolor</p:attrName>
                                        </p:attrNameLst>
                                      </p:cBhvr>
                                      <p:by>
                                        <p:hsl h="10842353" s="0" l="0"/>
                                      </p:by>
                                    </p:animClr>
                                    <p:animClr clrSpc="hsl" dir="cw">
                                      <p:cBhvr>
                                        <p:cTn id="37" dur="500" fill="hold"/>
                                        <p:tgtEl>
                                          <p:spTgt spid="9"/>
                                        </p:tgtEl>
                                        <p:attrNameLst>
                                          <p:attrName>stroke.color</p:attrName>
                                        </p:attrNameLst>
                                      </p:cBhvr>
                                      <p:by>
                                        <p:hsl h="10842353" s="0" l="0"/>
                                      </p:by>
                                    </p:animClr>
                                    <p:set>
                                      <p:cBhvr>
                                        <p:cTn id="38" dur="500" fill="hold"/>
                                        <p:tgtEl>
                                          <p:spTgt spid="9"/>
                                        </p:tgtEl>
                                        <p:attrNameLst>
                                          <p:attrName>fill.type</p:attrName>
                                        </p:attrNameLst>
                                      </p:cBhvr>
                                      <p:to>
                                        <p:strVal val="solid"/>
                                      </p:to>
                                    </p:set>
                                  </p:childTnLst>
                                </p:cTn>
                              </p:par>
                            </p:childTnLst>
                          </p:cTn>
                        </p:par>
                        <p:par>
                          <p:cTn id="39" fill="hold">
                            <p:stCondLst>
                              <p:cond delay="3500"/>
                            </p:stCondLst>
                            <p:childTnLst>
                              <p:par>
                                <p:cTn id="40" presetID="0" presetClass="path" presetSubtype="0" accel="50000" decel="50000" fill="hold" grpId="2" nodeType="afterEffect">
                                  <p:stCondLst>
                                    <p:cond delay="0"/>
                                  </p:stCondLst>
                                  <p:childTnLst>
                                    <p:animMotion origin="layout" path="M 0 0 L -0.23003 0 " pathEditMode="relative" ptsTypes="AA">
                                      <p:cBhvr>
                                        <p:cTn id="41" dur="2000" fill="hold"/>
                                        <p:tgtEl>
                                          <p:spTgt spid="9"/>
                                        </p:tgtEl>
                                        <p:attrNameLst>
                                          <p:attrName>ppt_x</p:attrName>
                                          <p:attrName>ppt_y</p:attrName>
                                        </p:attrNameLst>
                                      </p:cBhvr>
                                    </p:animMotion>
                                  </p:childTnLst>
                                </p:cTn>
                              </p:par>
                              <p:par>
                                <p:cTn id="42" presetID="0" presetClass="path" presetSubtype="0" accel="50000" decel="50000" fill="hold" grpId="1" nodeType="withEffect">
                                  <p:stCondLst>
                                    <p:cond delay="0"/>
                                  </p:stCondLst>
                                  <p:childTnLst>
                                    <p:animMotion origin="layout" path="M -1.94444E-6 -3.7037E-6 L -0.22795 0.00556 " pathEditMode="relative" rAng="0" ptsTypes="AA">
                                      <p:cBhvr>
                                        <p:cTn id="43" dur="2000" fill="hold"/>
                                        <p:tgtEl>
                                          <p:spTgt spid="7"/>
                                        </p:tgtEl>
                                        <p:attrNameLst>
                                          <p:attrName>ppt_x</p:attrName>
                                          <p:attrName>ppt_y</p:attrName>
                                        </p:attrNameLst>
                                      </p:cBhvr>
                                      <p:rCtr x="-11406" y="278"/>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1"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11">
                                            <p:txEl>
                                              <p:pRg st="0" end="0"/>
                                            </p:txEl>
                                          </p:spTgt>
                                        </p:tgtEl>
                                        <p:attrNameLst>
                                          <p:attrName>style.visibility</p:attrName>
                                        </p:attrNameLst>
                                      </p:cBhvr>
                                      <p:to>
                                        <p:strVal val="visible"/>
                                      </p:to>
                                    </p:set>
                                    <p:animEffect transition="in" filter="strips(downRight)">
                                      <p:cBhvr>
                                        <p:cTn id="52" dur="500"/>
                                        <p:tgtEl>
                                          <p:spTgt spid="1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11">
                                            <p:txEl>
                                              <p:pRg st="1" end="1"/>
                                            </p:txEl>
                                          </p:spTgt>
                                        </p:tgtEl>
                                        <p:attrNameLst>
                                          <p:attrName>style.visibility</p:attrName>
                                        </p:attrNameLst>
                                      </p:cBhvr>
                                      <p:to>
                                        <p:strVal val="visible"/>
                                      </p:to>
                                    </p:set>
                                    <p:animEffect transition="in" filter="strips(downRight)">
                                      <p:cBhvr>
                                        <p:cTn id="57" dur="500"/>
                                        <p:tgtEl>
                                          <p:spTgt spid="11">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grpId="0" nodeType="clickEffect">
                                  <p:stCondLst>
                                    <p:cond delay="0"/>
                                  </p:stCondLst>
                                  <p:childTnLst>
                                    <p:set>
                                      <p:cBhvr>
                                        <p:cTn id="61" dur="1" fill="hold">
                                          <p:stCondLst>
                                            <p:cond delay="0"/>
                                          </p:stCondLst>
                                        </p:cTn>
                                        <p:tgtEl>
                                          <p:spTgt spid="11">
                                            <p:txEl>
                                              <p:pRg st="2" end="2"/>
                                            </p:txEl>
                                          </p:spTgt>
                                        </p:tgtEl>
                                        <p:attrNameLst>
                                          <p:attrName>style.visibility</p:attrName>
                                        </p:attrNameLst>
                                      </p:cBhvr>
                                      <p:to>
                                        <p:strVal val="visible"/>
                                      </p:to>
                                    </p:set>
                                    <p:animEffect transition="in" filter="strips(downRight)">
                                      <p:cBhvr>
                                        <p:cTn id="6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8" grpId="0" animBg="1"/>
      <p:bldP spid="8" grpId="1" animBg="1"/>
      <p:bldP spid="4" grpId="0" animBg="1"/>
      <p:bldP spid="4" grpId="1" animBg="1"/>
      <p:bldP spid="6" grpId="0"/>
      <p:bldP spid="6" grpId="1"/>
      <p:bldP spid="7" grpId="0"/>
      <p:bldP spid="7" grpId="1"/>
      <p:bldP spid="11" grpId="0" build="p"/>
      <p:bldP spid="13"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7583</TotalTime>
  <Words>919</Words>
  <Application>Microsoft Office PowerPoint</Application>
  <PresentationFormat>On-screen Show (4:3)</PresentationFormat>
  <Paragraphs>132</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Orbit</vt:lpstr>
      <vt:lpstr>Special Delivery:</vt:lpstr>
      <vt:lpstr>What is ‘cohort’ learning?</vt:lpstr>
      <vt:lpstr>‘Lock-step’ Cohort</vt:lpstr>
      <vt:lpstr>‘Lock-step’ Model: Pros &amp; Cons</vt:lpstr>
      <vt:lpstr> ‘Modified’ Cohort</vt:lpstr>
      <vt:lpstr>Modified Cohort Model: Pros &amp; Cons</vt:lpstr>
      <vt:lpstr>‘Organizational’ Cohort</vt:lpstr>
      <vt:lpstr>‘Organizational’ Model: Pros &amp; Cons</vt:lpstr>
      <vt:lpstr>Comment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Delivery:</dc:title>
  <dc:creator>Martha L Banz</dc:creator>
  <cp:lastModifiedBy>7Copy</cp:lastModifiedBy>
  <cp:revision>37</cp:revision>
  <cp:lastPrinted>2014-10-06T19:19:20Z</cp:lastPrinted>
  <dcterms:created xsi:type="dcterms:W3CDTF">2014-10-04T15:51:23Z</dcterms:created>
  <dcterms:modified xsi:type="dcterms:W3CDTF">2014-10-20T17:19:37Z</dcterms:modified>
</cp:coreProperties>
</file>