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1" r:id="rId4"/>
    <p:sldId id="263" r:id="rId5"/>
    <p:sldId id="265" r:id="rId6"/>
    <p:sldId id="275" r:id="rId7"/>
    <p:sldId id="276" r:id="rId8"/>
    <p:sldId id="277" r:id="rId9"/>
    <p:sldId id="278" r:id="rId10"/>
    <p:sldId id="281" r:id="rId11"/>
    <p:sldId id="266" r:id="rId12"/>
    <p:sldId id="279" r:id="rId13"/>
    <p:sldId id="280" r:id="rId14"/>
    <p:sldId id="274" r:id="rId15"/>
    <p:sldId id="282" r:id="rId16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>
      <p:cViewPr varScale="1">
        <p:scale>
          <a:sx n="119" d="100"/>
          <a:sy n="119" d="100"/>
        </p:scale>
        <p:origin x="96" y="3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5847D-427E-4A80-B508-A19D6B6D075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5886E-F964-4B24-A9CB-A5930E18C163}">
      <dgm:prSet phldrT="[Text]" custT="1"/>
      <dgm:spPr/>
      <dgm:t>
        <a:bodyPr/>
        <a:lstStyle/>
        <a:p>
          <a:r>
            <a:rPr lang="en-US" sz="3900" dirty="0">
              <a:latin typeface="Algerian" panose="04020705040A02060702" pitchFamily="82" charset="0"/>
            </a:rPr>
            <a:t>Plan</a:t>
          </a:r>
          <a:br>
            <a:rPr lang="en-US" sz="3900" dirty="0">
              <a:latin typeface="Algerian" panose="04020705040A02060702" pitchFamily="82" charset="0"/>
            </a:rPr>
          </a:br>
          <a:r>
            <a:rPr lang="en-US" sz="2000" dirty="0">
              <a:latin typeface="Georgia" panose="02040502050405020303" pitchFamily="18" charset="0"/>
            </a:rPr>
            <a:t>Message</a:t>
          </a:r>
          <a:br>
            <a:rPr lang="en-US" sz="2000" dirty="0">
              <a:latin typeface="Georgia" panose="02040502050405020303" pitchFamily="18" charset="0"/>
            </a:rPr>
          </a:br>
          <a:r>
            <a:rPr lang="en-US" sz="2000" dirty="0">
              <a:latin typeface="Georgia" panose="02040502050405020303" pitchFamily="18" charset="0"/>
            </a:rPr>
            <a:t>Market</a:t>
          </a:r>
          <a:endParaRPr lang="en-US" sz="2000" dirty="0">
            <a:latin typeface="Algerian" panose="04020705040A02060702" pitchFamily="82" charset="0"/>
          </a:endParaRPr>
        </a:p>
      </dgm:t>
    </dgm:pt>
    <dgm:pt modelId="{351F88CC-03F3-43CC-9C7E-EE9DB80E25E1}" type="parTrans" cxnId="{210049DA-C330-489E-AC80-3341A03B00D1}">
      <dgm:prSet/>
      <dgm:spPr/>
      <dgm:t>
        <a:bodyPr/>
        <a:lstStyle/>
        <a:p>
          <a:endParaRPr lang="en-US"/>
        </a:p>
      </dgm:t>
    </dgm:pt>
    <dgm:pt modelId="{C751ED54-A1E0-4013-AF4C-1D80051550C3}" type="sibTrans" cxnId="{210049DA-C330-489E-AC80-3341A03B00D1}">
      <dgm:prSet/>
      <dgm:spPr/>
      <dgm:t>
        <a:bodyPr/>
        <a:lstStyle/>
        <a:p>
          <a:endParaRPr lang="en-US"/>
        </a:p>
      </dgm:t>
    </dgm:pt>
    <dgm:pt modelId="{D585BCD2-7AC8-47D3-9786-B8C72A699DED}">
      <dgm:prSet phldrT="[Text]" custT="1"/>
      <dgm:spPr/>
      <dgm:t>
        <a:bodyPr/>
        <a:lstStyle/>
        <a:p>
          <a:r>
            <a:rPr lang="en-US" sz="4000" dirty="0">
              <a:latin typeface="Algerian" panose="04020705040A02060702" pitchFamily="82" charset="0"/>
            </a:rPr>
            <a:t>Execute</a:t>
          </a:r>
          <a:br>
            <a:rPr lang="en-US" sz="4000" dirty="0">
              <a:latin typeface="Algerian" panose="04020705040A02060702" pitchFamily="82" charset="0"/>
            </a:rPr>
          </a:br>
          <a:r>
            <a:rPr lang="en-US" sz="2000" dirty="0">
              <a:latin typeface="Georgia" panose="02040502050405020303" pitchFamily="18" charset="0"/>
            </a:rPr>
            <a:t>Print</a:t>
          </a:r>
          <a:br>
            <a:rPr lang="en-US" sz="2000" dirty="0">
              <a:latin typeface="Georgia" panose="02040502050405020303" pitchFamily="18" charset="0"/>
            </a:rPr>
          </a:br>
          <a:r>
            <a:rPr lang="en-US" sz="2000" dirty="0">
              <a:latin typeface="Georgia" panose="02040502050405020303" pitchFamily="18" charset="0"/>
            </a:rPr>
            <a:t>On-line</a:t>
          </a:r>
          <a:br>
            <a:rPr lang="en-US" sz="2000" dirty="0">
              <a:latin typeface="Georgia" panose="02040502050405020303" pitchFamily="18" charset="0"/>
            </a:rPr>
          </a:br>
          <a:r>
            <a:rPr lang="en-US" sz="2000" dirty="0">
              <a:latin typeface="Georgia" panose="02040502050405020303" pitchFamily="18" charset="0"/>
            </a:rPr>
            <a:t>Radio</a:t>
          </a:r>
          <a:br>
            <a:rPr lang="en-US" sz="2000" dirty="0">
              <a:latin typeface="Georgia" panose="02040502050405020303" pitchFamily="18" charset="0"/>
            </a:rPr>
          </a:br>
          <a:r>
            <a:rPr lang="en-US" sz="2000" dirty="0">
              <a:latin typeface="Georgia" panose="02040502050405020303" pitchFamily="18" charset="0"/>
            </a:rPr>
            <a:t>TV?</a:t>
          </a:r>
          <a:br>
            <a:rPr lang="en-US" sz="2000" dirty="0">
              <a:latin typeface="Georgia" panose="02040502050405020303" pitchFamily="18" charset="0"/>
            </a:rPr>
          </a:br>
          <a:r>
            <a:rPr lang="en-US" sz="2000" dirty="0">
              <a:latin typeface="Georgia" panose="02040502050405020303" pitchFamily="18" charset="0"/>
            </a:rPr>
            <a:t>Word-of-mouth</a:t>
          </a:r>
          <a:endParaRPr lang="en-US" sz="2000" dirty="0">
            <a:latin typeface="Algerian" panose="04020705040A02060702" pitchFamily="82" charset="0"/>
          </a:endParaRPr>
        </a:p>
      </dgm:t>
    </dgm:pt>
    <dgm:pt modelId="{2ABE87AC-6268-4B91-8F1B-C87E050B775E}" type="parTrans" cxnId="{CE39C6CE-9CBC-427F-AFFD-DEEBE93E5831}">
      <dgm:prSet/>
      <dgm:spPr/>
      <dgm:t>
        <a:bodyPr/>
        <a:lstStyle/>
        <a:p>
          <a:endParaRPr lang="en-US"/>
        </a:p>
      </dgm:t>
    </dgm:pt>
    <dgm:pt modelId="{172D1F9D-95FC-446A-8A8D-FE15E0F2844A}" type="sibTrans" cxnId="{CE39C6CE-9CBC-427F-AFFD-DEEBE93E5831}">
      <dgm:prSet/>
      <dgm:spPr/>
      <dgm:t>
        <a:bodyPr/>
        <a:lstStyle/>
        <a:p>
          <a:endParaRPr lang="en-US"/>
        </a:p>
      </dgm:t>
    </dgm:pt>
    <dgm:pt modelId="{9C1B678F-C956-4081-B6B4-A00282B051D9}">
      <dgm:prSet phldrT="[Text]" custT="1"/>
      <dgm:spPr/>
      <dgm:t>
        <a:bodyPr/>
        <a:lstStyle/>
        <a:p>
          <a:r>
            <a:rPr lang="en-US" sz="3900" dirty="0">
              <a:latin typeface="Algerian" panose="04020705040A02060702" pitchFamily="82" charset="0"/>
            </a:rPr>
            <a:t>Track</a:t>
          </a:r>
          <a:br>
            <a:rPr lang="en-US" sz="3900" dirty="0">
              <a:latin typeface="Algerian" panose="04020705040A02060702" pitchFamily="82" charset="0"/>
            </a:rPr>
          </a:br>
          <a:r>
            <a:rPr lang="en-US" sz="2000" dirty="0">
              <a:latin typeface="Georgia" panose="02040502050405020303" pitchFamily="18" charset="0"/>
            </a:rPr>
            <a:t>Analytics</a:t>
          </a:r>
          <a:br>
            <a:rPr lang="en-US" sz="2000" dirty="0">
              <a:latin typeface="Georgia" panose="02040502050405020303" pitchFamily="18" charset="0"/>
            </a:rPr>
          </a:br>
          <a:r>
            <a:rPr lang="en-US" sz="2000" dirty="0">
              <a:latin typeface="Georgia" panose="02040502050405020303" pitchFamily="18" charset="0"/>
            </a:rPr>
            <a:t>Demographics</a:t>
          </a:r>
          <a:endParaRPr lang="en-US" sz="2000" dirty="0">
            <a:latin typeface="Algerian" panose="04020705040A02060702" pitchFamily="82" charset="0"/>
          </a:endParaRPr>
        </a:p>
      </dgm:t>
    </dgm:pt>
    <dgm:pt modelId="{95C5BC76-BF53-4D44-BFCB-84AC2157B347}" type="parTrans" cxnId="{666D4807-53A6-43A5-9432-13D0E43072E9}">
      <dgm:prSet/>
      <dgm:spPr/>
      <dgm:t>
        <a:bodyPr/>
        <a:lstStyle/>
        <a:p>
          <a:endParaRPr lang="en-US"/>
        </a:p>
      </dgm:t>
    </dgm:pt>
    <dgm:pt modelId="{75B5F108-61EC-484B-93F6-8478A88A4749}" type="sibTrans" cxnId="{666D4807-53A6-43A5-9432-13D0E43072E9}">
      <dgm:prSet/>
      <dgm:spPr/>
      <dgm:t>
        <a:bodyPr/>
        <a:lstStyle/>
        <a:p>
          <a:endParaRPr lang="en-US"/>
        </a:p>
      </dgm:t>
    </dgm:pt>
    <dgm:pt modelId="{FA6F7BFD-9E43-466C-BE79-502A50205FE8}">
      <dgm:prSet phldrT="[Text]" custT="1"/>
      <dgm:spPr/>
      <dgm:t>
        <a:bodyPr/>
        <a:lstStyle/>
        <a:p>
          <a:r>
            <a:rPr lang="en-US" sz="3900" dirty="0">
              <a:latin typeface="Algerian" panose="04020705040A02060702" pitchFamily="82" charset="0"/>
            </a:rPr>
            <a:t>Measure</a:t>
          </a:r>
          <a:br>
            <a:rPr lang="en-US" sz="3900" dirty="0">
              <a:latin typeface="Algerian" panose="04020705040A02060702" pitchFamily="82" charset="0"/>
            </a:rPr>
          </a:br>
          <a:r>
            <a:rPr lang="en-US" sz="2000" dirty="0">
              <a:latin typeface="Georgia" panose="02040502050405020303" pitchFamily="18" charset="0"/>
            </a:rPr>
            <a:t>Comparison</a:t>
          </a:r>
          <a:br>
            <a:rPr lang="en-US" sz="2000" dirty="0">
              <a:latin typeface="Georgia" panose="02040502050405020303" pitchFamily="18" charset="0"/>
            </a:rPr>
          </a:br>
          <a:r>
            <a:rPr lang="en-US" sz="2000" dirty="0">
              <a:latin typeface="Georgia" panose="02040502050405020303" pitchFamily="18" charset="0"/>
            </a:rPr>
            <a:t>Evaluation</a:t>
          </a:r>
          <a:endParaRPr lang="en-US" sz="2000" dirty="0">
            <a:latin typeface="Algerian" panose="04020705040A02060702" pitchFamily="82" charset="0"/>
          </a:endParaRPr>
        </a:p>
      </dgm:t>
    </dgm:pt>
    <dgm:pt modelId="{2E19D852-2B39-413A-9C6E-02611A429362}" type="parTrans" cxnId="{F9AACD2D-EF68-4F9E-ADC1-F80AA7A0CD81}">
      <dgm:prSet/>
      <dgm:spPr/>
      <dgm:t>
        <a:bodyPr/>
        <a:lstStyle/>
        <a:p>
          <a:endParaRPr lang="en-US"/>
        </a:p>
      </dgm:t>
    </dgm:pt>
    <dgm:pt modelId="{212248F7-799A-4FCF-9378-963B77529427}" type="sibTrans" cxnId="{F9AACD2D-EF68-4F9E-ADC1-F80AA7A0CD81}">
      <dgm:prSet/>
      <dgm:spPr/>
      <dgm:t>
        <a:bodyPr/>
        <a:lstStyle/>
        <a:p>
          <a:endParaRPr lang="en-US"/>
        </a:p>
      </dgm:t>
    </dgm:pt>
    <dgm:pt modelId="{7A12CA16-8CC1-48CA-99DF-BCB35D373EF1}" type="pres">
      <dgm:prSet presAssocID="{6B75847D-427E-4A80-B508-A19D6B6D0756}" presName="cycle" presStyleCnt="0">
        <dgm:presLayoutVars>
          <dgm:dir/>
          <dgm:resizeHandles val="exact"/>
        </dgm:presLayoutVars>
      </dgm:prSet>
      <dgm:spPr/>
    </dgm:pt>
    <dgm:pt modelId="{88EE0812-C050-4C73-BB9C-4F6376E48937}" type="pres">
      <dgm:prSet presAssocID="{1965886E-F964-4B24-A9CB-A5930E18C163}" presName="dummy" presStyleCnt="0"/>
      <dgm:spPr/>
    </dgm:pt>
    <dgm:pt modelId="{FAE93026-2FD5-42E9-BC05-177B5E096D1E}" type="pres">
      <dgm:prSet presAssocID="{1965886E-F964-4B24-A9CB-A5930E18C163}" presName="node" presStyleLbl="revTx" presStyleIdx="0" presStyleCnt="4">
        <dgm:presLayoutVars>
          <dgm:bulletEnabled val="1"/>
        </dgm:presLayoutVars>
      </dgm:prSet>
      <dgm:spPr/>
    </dgm:pt>
    <dgm:pt modelId="{8F13BD37-F081-4CB4-B92F-E0DEA6E69F2E}" type="pres">
      <dgm:prSet presAssocID="{C751ED54-A1E0-4013-AF4C-1D80051550C3}" presName="sibTrans" presStyleLbl="node1" presStyleIdx="0" presStyleCnt="4"/>
      <dgm:spPr/>
    </dgm:pt>
    <dgm:pt modelId="{0E081AB7-2209-46EB-AD47-B254F7DA84B6}" type="pres">
      <dgm:prSet presAssocID="{D585BCD2-7AC8-47D3-9786-B8C72A699DED}" presName="dummy" presStyleCnt="0"/>
      <dgm:spPr/>
    </dgm:pt>
    <dgm:pt modelId="{89D08CC0-321B-4482-AE2A-C78747BF7D55}" type="pres">
      <dgm:prSet presAssocID="{D585BCD2-7AC8-47D3-9786-B8C72A699DED}" presName="node" presStyleLbl="revTx" presStyleIdx="1" presStyleCnt="4">
        <dgm:presLayoutVars>
          <dgm:bulletEnabled val="1"/>
        </dgm:presLayoutVars>
      </dgm:prSet>
      <dgm:spPr/>
    </dgm:pt>
    <dgm:pt modelId="{E1D5553C-A123-490E-B51D-1B751D5085D6}" type="pres">
      <dgm:prSet presAssocID="{172D1F9D-95FC-446A-8A8D-FE15E0F2844A}" presName="sibTrans" presStyleLbl="node1" presStyleIdx="1" presStyleCnt="4"/>
      <dgm:spPr/>
    </dgm:pt>
    <dgm:pt modelId="{18A25891-64C3-47DE-99EE-AB748287BF4D}" type="pres">
      <dgm:prSet presAssocID="{9C1B678F-C956-4081-B6B4-A00282B051D9}" presName="dummy" presStyleCnt="0"/>
      <dgm:spPr/>
    </dgm:pt>
    <dgm:pt modelId="{989A5FDF-8BCE-4D11-99A4-D4F1E73B0B22}" type="pres">
      <dgm:prSet presAssocID="{9C1B678F-C956-4081-B6B4-A00282B051D9}" presName="node" presStyleLbl="revTx" presStyleIdx="2" presStyleCnt="4" custScaleX="114673">
        <dgm:presLayoutVars>
          <dgm:bulletEnabled val="1"/>
        </dgm:presLayoutVars>
      </dgm:prSet>
      <dgm:spPr/>
    </dgm:pt>
    <dgm:pt modelId="{9367DCB2-6B23-47E7-8A0A-A7707FB6B87E}" type="pres">
      <dgm:prSet presAssocID="{75B5F108-61EC-484B-93F6-8478A88A4749}" presName="sibTrans" presStyleLbl="node1" presStyleIdx="2" presStyleCnt="4" custLinFactNeighborX="964" custLinFactNeighborY="29"/>
      <dgm:spPr/>
    </dgm:pt>
    <dgm:pt modelId="{BC4309CE-B6D0-46FE-BDF4-A9167789A578}" type="pres">
      <dgm:prSet presAssocID="{FA6F7BFD-9E43-466C-BE79-502A50205FE8}" presName="dummy" presStyleCnt="0"/>
      <dgm:spPr/>
    </dgm:pt>
    <dgm:pt modelId="{1FE7BFFF-46B0-4596-8591-C12D937AD812}" type="pres">
      <dgm:prSet presAssocID="{FA6F7BFD-9E43-466C-BE79-502A50205FE8}" presName="node" presStyleLbl="revTx" presStyleIdx="3" presStyleCnt="4">
        <dgm:presLayoutVars>
          <dgm:bulletEnabled val="1"/>
        </dgm:presLayoutVars>
      </dgm:prSet>
      <dgm:spPr/>
    </dgm:pt>
    <dgm:pt modelId="{EDC77A74-45F7-4E91-AE33-7F35227DD440}" type="pres">
      <dgm:prSet presAssocID="{212248F7-799A-4FCF-9378-963B77529427}" presName="sibTrans" presStyleLbl="node1" presStyleIdx="3" presStyleCnt="4" custLinFactNeighborX="323" custLinFactNeighborY="2817"/>
      <dgm:spPr/>
    </dgm:pt>
  </dgm:ptLst>
  <dgm:cxnLst>
    <dgm:cxn modelId="{F9AACD2D-EF68-4F9E-ADC1-F80AA7A0CD81}" srcId="{6B75847D-427E-4A80-B508-A19D6B6D0756}" destId="{FA6F7BFD-9E43-466C-BE79-502A50205FE8}" srcOrd="3" destOrd="0" parTransId="{2E19D852-2B39-413A-9C6E-02611A429362}" sibTransId="{212248F7-799A-4FCF-9378-963B77529427}"/>
    <dgm:cxn modelId="{1107D9A5-AA32-42B0-A42D-2B41A2AC85CC}" type="presOf" srcId="{FA6F7BFD-9E43-466C-BE79-502A50205FE8}" destId="{1FE7BFFF-46B0-4596-8591-C12D937AD812}" srcOrd="0" destOrd="0" presId="urn:microsoft.com/office/officeart/2005/8/layout/cycle1"/>
    <dgm:cxn modelId="{FFBC339F-4747-4C4D-8C6D-404D7243AFDD}" type="presOf" srcId="{212248F7-799A-4FCF-9378-963B77529427}" destId="{EDC77A74-45F7-4E91-AE33-7F35227DD440}" srcOrd="0" destOrd="0" presId="urn:microsoft.com/office/officeart/2005/8/layout/cycle1"/>
    <dgm:cxn modelId="{83DB7C0A-B149-4CAC-AD96-78C464DC15E1}" type="presOf" srcId="{D585BCD2-7AC8-47D3-9786-B8C72A699DED}" destId="{89D08CC0-321B-4482-AE2A-C78747BF7D55}" srcOrd="0" destOrd="0" presId="urn:microsoft.com/office/officeart/2005/8/layout/cycle1"/>
    <dgm:cxn modelId="{05DDAD52-06A7-414F-A9A9-045FCE1D112F}" type="presOf" srcId="{75B5F108-61EC-484B-93F6-8478A88A4749}" destId="{9367DCB2-6B23-47E7-8A0A-A7707FB6B87E}" srcOrd="0" destOrd="0" presId="urn:microsoft.com/office/officeart/2005/8/layout/cycle1"/>
    <dgm:cxn modelId="{210049DA-C330-489E-AC80-3341A03B00D1}" srcId="{6B75847D-427E-4A80-B508-A19D6B6D0756}" destId="{1965886E-F964-4B24-A9CB-A5930E18C163}" srcOrd="0" destOrd="0" parTransId="{351F88CC-03F3-43CC-9C7E-EE9DB80E25E1}" sibTransId="{C751ED54-A1E0-4013-AF4C-1D80051550C3}"/>
    <dgm:cxn modelId="{CE39C6CE-9CBC-427F-AFFD-DEEBE93E5831}" srcId="{6B75847D-427E-4A80-B508-A19D6B6D0756}" destId="{D585BCD2-7AC8-47D3-9786-B8C72A699DED}" srcOrd="1" destOrd="0" parTransId="{2ABE87AC-6268-4B91-8F1B-C87E050B775E}" sibTransId="{172D1F9D-95FC-446A-8A8D-FE15E0F2844A}"/>
    <dgm:cxn modelId="{342CD053-FB1D-4584-BDDA-E6E6B2D2AAB1}" type="presOf" srcId="{172D1F9D-95FC-446A-8A8D-FE15E0F2844A}" destId="{E1D5553C-A123-490E-B51D-1B751D5085D6}" srcOrd="0" destOrd="0" presId="urn:microsoft.com/office/officeart/2005/8/layout/cycle1"/>
    <dgm:cxn modelId="{3A506A80-555A-46E8-A4D1-E15EBA380F7B}" type="presOf" srcId="{9C1B678F-C956-4081-B6B4-A00282B051D9}" destId="{989A5FDF-8BCE-4D11-99A4-D4F1E73B0B22}" srcOrd="0" destOrd="0" presId="urn:microsoft.com/office/officeart/2005/8/layout/cycle1"/>
    <dgm:cxn modelId="{1C4F0CB2-38AB-4772-9610-7A332B27F586}" type="presOf" srcId="{1965886E-F964-4B24-A9CB-A5930E18C163}" destId="{FAE93026-2FD5-42E9-BC05-177B5E096D1E}" srcOrd="0" destOrd="0" presId="urn:microsoft.com/office/officeart/2005/8/layout/cycle1"/>
    <dgm:cxn modelId="{2EDD07B1-7112-4C04-AFA5-2475817805F4}" type="presOf" srcId="{6B75847D-427E-4A80-B508-A19D6B6D0756}" destId="{7A12CA16-8CC1-48CA-99DF-BCB35D373EF1}" srcOrd="0" destOrd="0" presId="urn:microsoft.com/office/officeart/2005/8/layout/cycle1"/>
    <dgm:cxn modelId="{92D7619A-35B6-4D49-BB01-8C8330ACA19E}" type="presOf" srcId="{C751ED54-A1E0-4013-AF4C-1D80051550C3}" destId="{8F13BD37-F081-4CB4-B92F-E0DEA6E69F2E}" srcOrd="0" destOrd="0" presId="urn:microsoft.com/office/officeart/2005/8/layout/cycle1"/>
    <dgm:cxn modelId="{666D4807-53A6-43A5-9432-13D0E43072E9}" srcId="{6B75847D-427E-4A80-B508-A19D6B6D0756}" destId="{9C1B678F-C956-4081-B6B4-A00282B051D9}" srcOrd="2" destOrd="0" parTransId="{95C5BC76-BF53-4D44-BFCB-84AC2157B347}" sibTransId="{75B5F108-61EC-484B-93F6-8478A88A4749}"/>
    <dgm:cxn modelId="{4CB4F15D-46A8-4B65-A056-D857066A7A6B}" type="presParOf" srcId="{7A12CA16-8CC1-48CA-99DF-BCB35D373EF1}" destId="{88EE0812-C050-4C73-BB9C-4F6376E48937}" srcOrd="0" destOrd="0" presId="urn:microsoft.com/office/officeart/2005/8/layout/cycle1"/>
    <dgm:cxn modelId="{AF2EB84D-23F6-4A10-828F-5DAE004677C2}" type="presParOf" srcId="{7A12CA16-8CC1-48CA-99DF-BCB35D373EF1}" destId="{FAE93026-2FD5-42E9-BC05-177B5E096D1E}" srcOrd="1" destOrd="0" presId="urn:microsoft.com/office/officeart/2005/8/layout/cycle1"/>
    <dgm:cxn modelId="{777C6AC9-0C4D-4E6C-9E2C-66CFEE853901}" type="presParOf" srcId="{7A12CA16-8CC1-48CA-99DF-BCB35D373EF1}" destId="{8F13BD37-F081-4CB4-B92F-E0DEA6E69F2E}" srcOrd="2" destOrd="0" presId="urn:microsoft.com/office/officeart/2005/8/layout/cycle1"/>
    <dgm:cxn modelId="{CD5F7642-BAAC-4581-BDFB-48838F7F1C62}" type="presParOf" srcId="{7A12CA16-8CC1-48CA-99DF-BCB35D373EF1}" destId="{0E081AB7-2209-46EB-AD47-B254F7DA84B6}" srcOrd="3" destOrd="0" presId="urn:microsoft.com/office/officeart/2005/8/layout/cycle1"/>
    <dgm:cxn modelId="{A995208E-02C2-49A8-8AD3-F8262B095D06}" type="presParOf" srcId="{7A12CA16-8CC1-48CA-99DF-BCB35D373EF1}" destId="{89D08CC0-321B-4482-AE2A-C78747BF7D55}" srcOrd="4" destOrd="0" presId="urn:microsoft.com/office/officeart/2005/8/layout/cycle1"/>
    <dgm:cxn modelId="{3BD04445-BD74-44AB-8EB5-D53ECF1271B4}" type="presParOf" srcId="{7A12CA16-8CC1-48CA-99DF-BCB35D373EF1}" destId="{E1D5553C-A123-490E-B51D-1B751D5085D6}" srcOrd="5" destOrd="0" presId="urn:microsoft.com/office/officeart/2005/8/layout/cycle1"/>
    <dgm:cxn modelId="{7F524320-6DD2-454D-9C2A-26006B02E60A}" type="presParOf" srcId="{7A12CA16-8CC1-48CA-99DF-BCB35D373EF1}" destId="{18A25891-64C3-47DE-99EE-AB748287BF4D}" srcOrd="6" destOrd="0" presId="urn:microsoft.com/office/officeart/2005/8/layout/cycle1"/>
    <dgm:cxn modelId="{B2AF3DFF-6EDF-47AE-8BA1-4FD65C4FC189}" type="presParOf" srcId="{7A12CA16-8CC1-48CA-99DF-BCB35D373EF1}" destId="{989A5FDF-8BCE-4D11-99A4-D4F1E73B0B22}" srcOrd="7" destOrd="0" presId="urn:microsoft.com/office/officeart/2005/8/layout/cycle1"/>
    <dgm:cxn modelId="{B2710801-8272-4223-86DB-44BCD6B2C9F9}" type="presParOf" srcId="{7A12CA16-8CC1-48CA-99DF-BCB35D373EF1}" destId="{9367DCB2-6B23-47E7-8A0A-A7707FB6B87E}" srcOrd="8" destOrd="0" presId="urn:microsoft.com/office/officeart/2005/8/layout/cycle1"/>
    <dgm:cxn modelId="{F760AA39-E110-4844-8245-02279BCD683E}" type="presParOf" srcId="{7A12CA16-8CC1-48CA-99DF-BCB35D373EF1}" destId="{BC4309CE-B6D0-46FE-BDF4-A9167789A578}" srcOrd="9" destOrd="0" presId="urn:microsoft.com/office/officeart/2005/8/layout/cycle1"/>
    <dgm:cxn modelId="{EF7DBC98-3A61-42CF-959E-A7BD4BCA0922}" type="presParOf" srcId="{7A12CA16-8CC1-48CA-99DF-BCB35D373EF1}" destId="{1FE7BFFF-46B0-4596-8591-C12D937AD812}" srcOrd="10" destOrd="0" presId="urn:microsoft.com/office/officeart/2005/8/layout/cycle1"/>
    <dgm:cxn modelId="{26B53A51-0DA9-4153-8331-547EAD779976}" type="presParOf" srcId="{7A12CA16-8CC1-48CA-99DF-BCB35D373EF1}" destId="{EDC77A74-45F7-4E91-AE33-7F35227DD44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93026-2FD5-42E9-BC05-177B5E096D1E}">
      <dsp:nvSpPr>
        <dsp:cNvPr id="0" name=""/>
        <dsp:cNvSpPr/>
      </dsp:nvSpPr>
      <dsp:spPr>
        <a:xfrm>
          <a:off x="6129273" y="146338"/>
          <a:ext cx="2347634" cy="234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lgerian" panose="04020705040A02060702" pitchFamily="82" charset="0"/>
            </a:rPr>
            <a:t>Plan</a:t>
          </a:r>
          <a:br>
            <a:rPr lang="en-US" sz="3900" kern="1200" dirty="0">
              <a:latin typeface="Algerian" panose="04020705040A02060702" pitchFamily="82" charset="0"/>
            </a:rPr>
          </a:br>
          <a:r>
            <a:rPr lang="en-US" sz="2000" kern="1200" dirty="0">
              <a:latin typeface="Georgia" panose="02040502050405020303" pitchFamily="18" charset="0"/>
            </a:rPr>
            <a:t>Message</a:t>
          </a:r>
          <a:br>
            <a:rPr lang="en-US" sz="2000" kern="1200" dirty="0">
              <a:latin typeface="Georgia" panose="02040502050405020303" pitchFamily="18" charset="0"/>
            </a:rPr>
          </a:br>
          <a:r>
            <a:rPr lang="en-US" sz="2000" kern="1200" dirty="0">
              <a:latin typeface="Georgia" panose="02040502050405020303" pitchFamily="18" charset="0"/>
            </a:rPr>
            <a:t>Market</a:t>
          </a:r>
          <a:endParaRPr lang="en-US" sz="2000" kern="1200" dirty="0">
            <a:latin typeface="Algerian" panose="04020705040A02060702" pitchFamily="82" charset="0"/>
          </a:endParaRPr>
        </a:p>
      </dsp:txBody>
      <dsp:txXfrm>
        <a:off x="6129273" y="146338"/>
        <a:ext cx="2347634" cy="2347634"/>
      </dsp:txXfrm>
    </dsp:sp>
    <dsp:sp modelId="{8F13BD37-F081-4CB4-B92F-E0DEA6E69F2E}">
      <dsp:nvSpPr>
        <dsp:cNvPr id="0" name=""/>
        <dsp:cNvSpPr/>
      </dsp:nvSpPr>
      <dsp:spPr>
        <a:xfrm>
          <a:off x="1991897" y="-1948"/>
          <a:ext cx="6633297" cy="6633297"/>
        </a:xfrm>
        <a:prstGeom prst="circularArrow">
          <a:avLst>
            <a:gd name="adj1" fmla="val 6901"/>
            <a:gd name="adj2" fmla="val 465298"/>
            <a:gd name="adj3" fmla="val 549645"/>
            <a:gd name="adj4" fmla="val 2058505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08CC0-321B-4482-AE2A-C78747BF7D55}">
      <dsp:nvSpPr>
        <dsp:cNvPr id="0" name=""/>
        <dsp:cNvSpPr/>
      </dsp:nvSpPr>
      <dsp:spPr>
        <a:xfrm>
          <a:off x="6129273" y="4135426"/>
          <a:ext cx="2347634" cy="234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lgerian" panose="04020705040A02060702" pitchFamily="82" charset="0"/>
            </a:rPr>
            <a:t>Execute</a:t>
          </a:r>
          <a:br>
            <a:rPr lang="en-US" sz="4000" kern="1200" dirty="0">
              <a:latin typeface="Algerian" panose="04020705040A02060702" pitchFamily="82" charset="0"/>
            </a:rPr>
          </a:br>
          <a:r>
            <a:rPr lang="en-US" sz="2000" kern="1200" dirty="0">
              <a:latin typeface="Georgia" panose="02040502050405020303" pitchFamily="18" charset="0"/>
            </a:rPr>
            <a:t>Print</a:t>
          </a:r>
          <a:br>
            <a:rPr lang="en-US" sz="2000" kern="1200" dirty="0">
              <a:latin typeface="Georgia" panose="02040502050405020303" pitchFamily="18" charset="0"/>
            </a:rPr>
          </a:br>
          <a:r>
            <a:rPr lang="en-US" sz="2000" kern="1200" dirty="0">
              <a:latin typeface="Georgia" panose="02040502050405020303" pitchFamily="18" charset="0"/>
            </a:rPr>
            <a:t>On-line</a:t>
          </a:r>
          <a:br>
            <a:rPr lang="en-US" sz="2000" kern="1200" dirty="0">
              <a:latin typeface="Georgia" panose="02040502050405020303" pitchFamily="18" charset="0"/>
            </a:rPr>
          </a:br>
          <a:r>
            <a:rPr lang="en-US" sz="2000" kern="1200" dirty="0">
              <a:latin typeface="Georgia" panose="02040502050405020303" pitchFamily="18" charset="0"/>
            </a:rPr>
            <a:t>Radio</a:t>
          </a:r>
          <a:br>
            <a:rPr lang="en-US" sz="2000" kern="1200" dirty="0">
              <a:latin typeface="Georgia" panose="02040502050405020303" pitchFamily="18" charset="0"/>
            </a:rPr>
          </a:br>
          <a:r>
            <a:rPr lang="en-US" sz="2000" kern="1200" dirty="0">
              <a:latin typeface="Georgia" panose="02040502050405020303" pitchFamily="18" charset="0"/>
            </a:rPr>
            <a:t>TV?</a:t>
          </a:r>
          <a:br>
            <a:rPr lang="en-US" sz="2000" kern="1200" dirty="0">
              <a:latin typeface="Georgia" panose="02040502050405020303" pitchFamily="18" charset="0"/>
            </a:rPr>
          </a:br>
          <a:r>
            <a:rPr lang="en-US" sz="2000" kern="1200" dirty="0">
              <a:latin typeface="Georgia" panose="02040502050405020303" pitchFamily="18" charset="0"/>
            </a:rPr>
            <a:t>Word-of-mouth</a:t>
          </a:r>
          <a:endParaRPr lang="en-US" sz="2000" kern="1200" dirty="0">
            <a:latin typeface="Algerian" panose="04020705040A02060702" pitchFamily="82" charset="0"/>
          </a:endParaRPr>
        </a:p>
      </dsp:txBody>
      <dsp:txXfrm>
        <a:off x="6129273" y="4135426"/>
        <a:ext cx="2347634" cy="2347634"/>
      </dsp:txXfrm>
    </dsp:sp>
    <dsp:sp modelId="{E1D5553C-A123-490E-B51D-1B751D5085D6}">
      <dsp:nvSpPr>
        <dsp:cNvPr id="0" name=""/>
        <dsp:cNvSpPr/>
      </dsp:nvSpPr>
      <dsp:spPr>
        <a:xfrm>
          <a:off x="1991897" y="-1948"/>
          <a:ext cx="6633297" cy="6633297"/>
        </a:xfrm>
        <a:prstGeom prst="circularArrow">
          <a:avLst>
            <a:gd name="adj1" fmla="val 6901"/>
            <a:gd name="adj2" fmla="val 465298"/>
            <a:gd name="adj3" fmla="val 5732187"/>
            <a:gd name="adj4" fmla="val 438505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A5FDF-8BCE-4D11-99A4-D4F1E73B0B22}">
      <dsp:nvSpPr>
        <dsp:cNvPr id="0" name=""/>
        <dsp:cNvSpPr/>
      </dsp:nvSpPr>
      <dsp:spPr>
        <a:xfrm>
          <a:off x="1967951" y="4135426"/>
          <a:ext cx="2692103" cy="234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lgerian" panose="04020705040A02060702" pitchFamily="82" charset="0"/>
            </a:rPr>
            <a:t>Track</a:t>
          </a:r>
          <a:br>
            <a:rPr lang="en-US" sz="3900" kern="1200" dirty="0">
              <a:latin typeface="Algerian" panose="04020705040A02060702" pitchFamily="82" charset="0"/>
            </a:rPr>
          </a:br>
          <a:r>
            <a:rPr lang="en-US" sz="2000" kern="1200" dirty="0">
              <a:latin typeface="Georgia" panose="02040502050405020303" pitchFamily="18" charset="0"/>
            </a:rPr>
            <a:t>Analytics</a:t>
          </a:r>
          <a:br>
            <a:rPr lang="en-US" sz="2000" kern="1200" dirty="0">
              <a:latin typeface="Georgia" panose="02040502050405020303" pitchFamily="18" charset="0"/>
            </a:rPr>
          </a:br>
          <a:r>
            <a:rPr lang="en-US" sz="2000" kern="1200" dirty="0">
              <a:latin typeface="Georgia" panose="02040502050405020303" pitchFamily="18" charset="0"/>
            </a:rPr>
            <a:t>Demographics</a:t>
          </a:r>
          <a:endParaRPr lang="en-US" sz="2000" kern="1200" dirty="0">
            <a:latin typeface="Algerian" panose="04020705040A02060702" pitchFamily="82" charset="0"/>
          </a:endParaRPr>
        </a:p>
      </dsp:txBody>
      <dsp:txXfrm>
        <a:off x="1967951" y="4135426"/>
        <a:ext cx="2692103" cy="2347634"/>
      </dsp:txXfrm>
    </dsp:sp>
    <dsp:sp modelId="{9367DCB2-6B23-47E7-8A0A-A7707FB6B87E}">
      <dsp:nvSpPr>
        <dsp:cNvPr id="0" name=""/>
        <dsp:cNvSpPr/>
      </dsp:nvSpPr>
      <dsp:spPr>
        <a:xfrm>
          <a:off x="2055842" y="-25"/>
          <a:ext cx="6633297" cy="6633297"/>
        </a:xfrm>
        <a:prstGeom prst="circularArrow">
          <a:avLst>
            <a:gd name="adj1" fmla="val 6901"/>
            <a:gd name="adj2" fmla="val 465298"/>
            <a:gd name="adj3" fmla="val 11349645"/>
            <a:gd name="adj4" fmla="val 978505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7BFFF-46B0-4596-8591-C12D937AD812}">
      <dsp:nvSpPr>
        <dsp:cNvPr id="0" name=""/>
        <dsp:cNvSpPr/>
      </dsp:nvSpPr>
      <dsp:spPr>
        <a:xfrm>
          <a:off x="2140185" y="146338"/>
          <a:ext cx="2347634" cy="234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Algerian" panose="04020705040A02060702" pitchFamily="82" charset="0"/>
            </a:rPr>
            <a:t>Measure</a:t>
          </a:r>
          <a:br>
            <a:rPr lang="en-US" sz="3900" kern="1200" dirty="0">
              <a:latin typeface="Algerian" panose="04020705040A02060702" pitchFamily="82" charset="0"/>
            </a:rPr>
          </a:br>
          <a:r>
            <a:rPr lang="en-US" sz="2000" kern="1200" dirty="0">
              <a:latin typeface="Georgia" panose="02040502050405020303" pitchFamily="18" charset="0"/>
            </a:rPr>
            <a:t>Comparison</a:t>
          </a:r>
          <a:br>
            <a:rPr lang="en-US" sz="2000" kern="1200" dirty="0">
              <a:latin typeface="Georgia" panose="02040502050405020303" pitchFamily="18" charset="0"/>
            </a:rPr>
          </a:br>
          <a:r>
            <a:rPr lang="en-US" sz="2000" kern="1200" dirty="0">
              <a:latin typeface="Georgia" panose="02040502050405020303" pitchFamily="18" charset="0"/>
            </a:rPr>
            <a:t>Evaluation</a:t>
          </a:r>
          <a:endParaRPr lang="en-US" sz="2000" kern="1200" dirty="0">
            <a:latin typeface="Algerian" panose="04020705040A02060702" pitchFamily="82" charset="0"/>
          </a:endParaRPr>
        </a:p>
      </dsp:txBody>
      <dsp:txXfrm>
        <a:off x="2140185" y="146338"/>
        <a:ext cx="2347634" cy="2347634"/>
      </dsp:txXfrm>
    </dsp:sp>
    <dsp:sp modelId="{EDC77A74-45F7-4E91-AE33-7F35227DD440}">
      <dsp:nvSpPr>
        <dsp:cNvPr id="0" name=""/>
        <dsp:cNvSpPr/>
      </dsp:nvSpPr>
      <dsp:spPr>
        <a:xfrm>
          <a:off x="2013323" y="184911"/>
          <a:ext cx="6633297" cy="6633297"/>
        </a:xfrm>
        <a:prstGeom prst="circularArrow">
          <a:avLst>
            <a:gd name="adj1" fmla="val 6901"/>
            <a:gd name="adj2" fmla="val 465298"/>
            <a:gd name="adj3" fmla="val 16749645"/>
            <a:gd name="adj4" fmla="val 15185058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6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81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39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1447800"/>
            <a:ext cx="10210799" cy="1981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Selling your Message:</a:t>
            </a:r>
            <a:br>
              <a:rPr lang="en-US" sz="5400" dirty="0">
                <a:latin typeface="Georgia" panose="02040502050405020303" pitchFamily="18" charset="0"/>
              </a:rPr>
            </a:br>
            <a:r>
              <a:rPr lang="en-US" sz="5400" b="1" dirty="0">
                <a:latin typeface="Georgia" panose="02040502050405020303" pitchFamily="18" charset="0"/>
              </a:rPr>
              <a:t>internal &amp; external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612" y="5105400"/>
            <a:ext cx="8077200" cy="1676400"/>
          </a:xfrm>
        </p:spPr>
        <p:txBody>
          <a:bodyPr>
            <a:normAutofit fontScale="32500" lnSpcReduction="20000"/>
          </a:bodyPr>
          <a:lstStyle/>
          <a:p>
            <a:endParaRPr lang="en-US" sz="3200" i="1" dirty="0">
              <a:latin typeface="Georgia" panose="02040502050405020303" pitchFamily="18" charset="0"/>
            </a:endParaRPr>
          </a:p>
          <a:p>
            <a:endParaRPr lang="en-US" sz="3200" i="1" dirty="0">
              <a:latin typeface="Georgia" panose="02040502050405020303" pitchFamily="18" charset="0"/>
            </a:endParaRPr>
          </a:p>
          <a:p>
            <a:pPr algn="r"/>
            <a:r>
              <a:rPr lang="en-US" sz="5500" i="1" dirty="0">
                <a:latin typeface="Georgia" panose="02040502050405020303" pitchFamily="18" charset="0"/>
              </a:rPr>
              <a:t>Martha Banz, University of Oklahoma</a:t>
            </a:r>
          </a:p>
          <a:p>
            <a:pPr algn="r"/>
            <a:r>
              <a:rPr lang="en-US" sz="5500" i="1" dirty="0">
                <a:latin typeface="Georgia" panose="02040502050405020303" pitchFamily="18" charset="0"/>
              </a:rPr>
              <a:t>Wole Ojurongbe, Dartmouth College</a:t>
            </a:r>
          </a:p>
          <a:p>
            <a:pPr algn="r"/>
            <a:r>
              <a:rPr lang="en-US" sz="5500" i="1" dirty="0">
                <a:latin typeface="Georgia" panose="02040502050405020303" pitchFamily="18" charset="0"/>
              </a:rPr>
              <a:t>Thursday, October 20, 2016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95433"/>
              </p:ext>
            </p:extLst>
          </p:nvPr>
        </p:nvGraphicFramePr>
        <p:xfrm>
          <a:off x="2741612" y="152400"/>
          <a:ext cx="6324600" cy="65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4" imgW="6318600" imgH="8566190" progId="Word.Document.12">
                  <p:embed/>
                </p:oleObj>
              </mc:Choice>
              <mc:Fallback>
                <p:oleObj name="Document" r:id="rId4" imgW="6318600" imgH="8566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1612" y="152400"/>
                        <a:ext cx="6324600" cy="655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1295400"/>
            <a:ext cx="42672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066800"/>
            <a:ext cx="36576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3412" y="3810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Reinventing Your Image</a:t>
            </a:r>
          </a:p>
        </p:txBody>
      </p:sp>
    </p:spTree>
    <p:extLst>
      <p:ext uri="{BB962C8B-B14F-4D97-AF65-F5344CB8AC3E}">
        <p14:creationId xmlns:p14="http://schemas.microsoft.com/office/powerpoint/2010/main" val="21588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012" y="533400"/>
            <a:ext cx="28194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44627"/>
              </p:ext>
            </p:extLst>
          </p:nvPr>
        </p:nvGraphicFramePr>
        <p:xfrm>
          <a:off x="3198812" y="1905000"/>
          <a:ext cx="6553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Acrobat Document" r:id="rId3" imgW="4543366" imgH="3000172" progId="AcroExch.Document.11">
                  <p:embed/>
                </p:oleObj>
              </mc:Choice>
              <mc:Fallback>
                <p:oleObj name="Acrobat Document" r:id="rId3" imgW="4543366" imgH="30001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8812" y="1905000"/>
                        <a:ext cx="65532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6212" y="5334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Digital Advertisement For Multiple Platforms</a:t>
            </a:r>
          </a:p>
        </p:txBody>
      </p:sp>
    </p:spTree>
    <p:extLst>
      <p:ext uri="{BB962C8B-B14F-4D97-AF65-F5344CB8AC3E}">
        <p14:creationId xmlns:p14="http://schemas.microsoft.com/office/powerpoint/2010/main" val="20092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50513"/>
              </p:ext>
            </p:extLst>
          </p:nvPr>
        </p:nvGraphicFramePr>
        <p:xfrm>
          <a:off x="1751012" y="1524000"/>
          <a:ext cx="4343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1012" y="1524000"/>
                        <a:ext cx="43434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600200"/>
            <a:ext cx="4038600" cy="4864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6212" y="457200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The MALS Quarterly, newsletter, becomes CLAMANTIS, peer-review journal</a:t>
            </a:r>
          </a:p>
        </p:txBody>
      </p:sp>
    </p:spTree>
    <p:extLst>
      <p:ext uri="{BB962C8B-B14F-4D97-AF65-F5344CB8AC3E}">
        <p14:creationId xmlns:p14="http://schemas.microsoft.com/office/powerpoint/2010/main" val="41057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812" y="5334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latin typeface="Georgia" panose="02040502050405020303" pitchFamily="18" charset="0"/>
              </a:rPr>
              <a:t>Where do I start?!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3012" y="1905000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Baskerville Old Face" panose="02020602080505020303" pitchFamily="18" charset="0"/>
              </a:rPr>
              <a:t>  Wherever…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Baskerville Old Face" panose="02020602080505020303" pitchFamily="18" charset="0"/>
              </a:rPr>
              <a:t>  Whenever…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Baskerville Old Face" panose="02020602080505020303" pitchFamily="18" charset="0"/>
              </a:rPr>
              <a:t>  However…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Baskerville Old Face" panose="02020602080505020303" pitchFamily="18" charset="0"/>
              </a:rPr>
              <a:t>  With whatever…</a:t>
            </a:r>
          </a:p>
        </p:txBody>
      </p:sp>
    </p:spTree>
    <p:extLst>
      <p:ext uri="{BB962C8B-B14F-4D97-AF65-F5344CB8AC3E}">
        <p14:creationId xmlns:p14="http://schemas.microsoft.com/office/powerpoint/2010/main" val="1540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/>
            </a:gs>
            <a:gs pos="94000">
              <a:schemeClr val="accent5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381000"/>
            <a:ext cx="97536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Georgia" panose="02040502050405020303" pitchFamily="18" charset="0"/>
              </a:rPr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12" y="1676400"/>
            <a:ext cx="9220202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Why “</a:t>
            </a:r>
            <a:r>
              <a:rPr lang="en-US" sz="4000" i="1" dirty="0">
                <a:latin typeface="Old English Text MT" panose="03040902040508030806" pitchFamily="66" charset="0"/>
              </a:rPr>
              <a:t>selling</a:t>
            </a:r>
            <a:r>
              <a:rPr lang="en-US" sz="3200" dirty="0">
                <a:latin typeface="Georgia" panose="02040502050405020303" pitchFamily="18" charset="0"/>
              </a:rPr>
              <a:t>”?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What are you selling/what is your message?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Defining your markets: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Executing your plan(s)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Data collection &amp; comparison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Continuity, repetition, reinforcement</a:t>
            </a: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812" y="685801"/>
            <a:ext cx="9525000" cy="594359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800" b="1" dirty="0">
                <a:latin typeface="Georgia" panose="02040502050405020303" pitchFamily="18" charset="0"/>
              </a:rPr>
              <a:t>COMMON MARKETING APPROACH</a:t>
            </a:r>
          </a:p>
          <a:p>
            <a:pPr algn="ctr"/>
            <a:r>
              <a:rPr lang="en-US" sz="3800" b="1" dirty="0">
                <a:latin typeface="Georgia" panose="02040502050405020303" pitchFamily="18" charset="0"/>
              </a:rPr>
              <a:t>IN (AN)</a:t>
            </a:r>
          </a:p>
          <a:p>
            <a:pPr algn="ctr"/>
            <a:r>
              <a:rPr lang="en-US" sz="3800" b="1" dirty="0">
                <a:latin typeface="Georgia" panose="02040502050405020303" pitchFamily="18" charset="0"/>
              </a:rPr>
              <a:t>UNCOMMON PLACE*</a:t>
            </a:r>
          </a:p>
          <a:p>
            <a:endParaRPr lang="en-US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Georgia" panose="02040502050405020303" pitchFamily="18" charset="0"/>
              </a:rPr>
              <a:t>Define the problem</a:t>
            </a:r>
          </a:p>
          <a:p>
            <a:endParaRPr lang="en-US" sz="26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Georgia" panose="02040502050405020303" pitchFamily="18" charset="0"/>
              </a:rPr>
              <a:t>Scan the industry</a:t>
            </a:r>
          </a:p>
          <a:p>
            <a:endParaRPr lang="en-US" sz="26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Georgia" panose="02040502050405020303" pitchFamily="18" charset="0"/>
              </a:rPr>
              <a:t>Define the target customer</a:t>
            </a:r>
          </a:p>
          <a:p>
            <a:endParaRPr lang="en-US" sz="26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Georgia" panose="02040502050405020303" pitchFamily="18" charset="0"/>
              </a:rPr>
              <a:t>Optimize the(</a:t>
            </a:r>
            <a:r>
              <a:rPr lang="en-US" sz="2600" b="1" dirty="0" err="1">
                <a:latin typeface="Georgia" panose="02040502050405020303" pitchFamily="18" charset="0"/>
              </a:rPr>
              <a:t>ir</a:t>
            </a:r>
            <a:r>
              <a:rPr lang="en-US" sz="2600" b="1" dirty="0">
                <a:latin typeface="Georgia" panose="02040502050405020303" pitchFamily="18" charset="0"/>
              </a:rPr>
              <a:t>) experience: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Get them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Keep them</a:t>
            </a:r>
          </a:p>
          <a:p>
            <a:endParaRPr lang="en-US" b="1" dirty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pPr algn="r"/>
            <a:endParaRPr lang="en-US" sz="1400" i="1" dirty="0">
              <a:latin typeface="Georgia" panose="02040502050405020303" pitchFamily="18" charset="0"/>
            </a:endParaRPr>
          </a:p>
          <a:p>
            <a:pPr algn="r"/>
            <a:r>
              <a:rPr lang="en-US" sz="1900" i="1" dirty="0">
                <a:latin typeface="Georgia" panose="02040502050405020303" pitchFamily="18" charset="0"/>
              </a:rPr>
              <a:t>* Stanford Graduate School of Business</a:t>
            </a:r>
          </a:p>
          <a:p>
            <a:pPr algn="r"/>
            <a:r>
              <a:rPr lang="en-US" sz="1900" i="1" dirty="0">
                <a:latin typeface="Georgia" panose="02040502050405020303" pitchFamily="18" charset="0"/>
              </a:rPr>
              <a:t>Sarah Joyce, MBA 2014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Uncommon place?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98612" y="2743201"/>
            <a:ext cx="4328162" cy="1981200"/>
          </a:xfrm>
        </p:spPr>
        <p:txBody>
          <a:bodyPr/>
          <a:lstStyle/>
          <a:p>
            <a:r>
              <a:rPr lang="en-US" dirty="0"/>
              <a:t>Multinational Corporation</a:t>
            </a:r>
          </a:p>
          <a:p>
            <a:r>
              <a:rPr lang="en-US" dirty="0"/>
              <a:t>~ 1 Million Employees</a:t>
            </a:r>
          </a:p>
          <a:p>
            <a:r>
              <a:rPr lang="en-US" dirty="0"/>
              <a:t>1.2 Billion Customers</a:t>
            </a:r>
          </a:p>
          <a:p>
            <a:r>
              <a:rPr lang="en-US" dirty="0"/>
              <a:t>$170 Billion in Revenue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262054" y="2743201"/>
            <a:ext cx="4709160" cy="1828800"/>
          </a:xfrm>
        </p:spPr>
        <p:txBody>
          <a:bodyPr/>
          <a:lstStyle/>
          <a:p>
            <a:r>
              <a:rPr lang="en-US" dirty="0"/>
              <a:t>In recent decades: losing revenue &amp; market share in Europe &amp; North America</a:t>
            </a:r>
          </a:p>
          <a:p>
            <a:r>
              <a:rPr lang="en-US" dirty="0"/>
              <a:t>Only growth was/is in emerging markets: Latin America &amp; Africa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8812" y="5105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latin typeface="Georgia" panose="02040502050405020303" pitchFamily="18" charset="0"/>
              </a:rPr>
              <a:t>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  <p:bldP spid="4" grpId="1"/>
      <p:bldP spid="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685801"/>
            <a:ext cx="9448800" cy="594359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The problem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Students, faculty, staff, administration, location, $$$...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Scan the industry (</a:t>
            </a:r>
            <a:r>
              <a:rPr lang="en-US" b="1" i="1" dirty="0">
                <a:latin typeface="Georgia" panose="02040502050405020303" pitchFamily="18" charset="0"/>
              </a:rPr>
              <a:t>who do you measure yourself against?</a:t>
            </a:r>
            <a:r>
              <a:rPr lang="en-US" b="1" dirty="0">
                <a:latin typeface="Georgia" panose="02040502050405020303" pitchFamily="18" charset="0"/>
              </a:rPr>
              <a:t>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Grad programs; Grad Lib Studies; IDS; Cont./Adult Ed.; Teacher Training, </a:t>
            </a:r>
            <a:r>
              <a:rPr lang="en-US" b="1" dirty="0" err="1">
                <a:latin typeface="Georgia" panose="02040502050405020303" pitchFamily="18" charset="0"/>
              </a:rPr>
              <a:t>etc</a:t>
            </a:r>
            <a:r>
              <a:rPr lang="en-US" b="1" dirty="0">
                <a:latin typeface="Georgia" panose="02040502050405020303" pitchFamily="18" charset="0"/>
              </a:rPr>
              <a:t>…</a:t>
            </a:r>
          </a:p>
          <a:p>
            <a:pPr lvl="2"/>
            <a:endParaRPr lang="en-US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Define the target customer, based on: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Demographics: Age, ethnicity, qualification, experience, </a:t>
            </a:r>
            <a:r>
              <a:rPr lang="en-US" b="1" dirty="0" err="1">
                <a:latin typeface="Georgia" panose="02040502050405020303" pitchFamily="18" charset="0"/>
              </a:rPr>
              <a:t>etc</a:t>
            </a:r>
            <a:r>
              <a:rPr lang="en-US" b="1" dirty="0">
                <a:latin typeface="Georgia" panose="02040502050405020303" pitchFamily="18" charset="0"/>
              </a:rPr>
              <a:t>…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Discipline (UG/GR), area of focus/research (concentrations?), </a:t>
            </a:r>
            <a:r>
              <a:rPr lang="en-US" b="1" dirty="0" err="1">
                <a:latin typeface="Georgia" panose="02040502050405020303" pitchFamily="18" charset="0"/>
              </a:rPr>
              <a:t>etc</a:t>
            </a:r>
            <a:r>
              <a:rPr lang="en-US" b="1" dirty="0">
                <a:latin typeface="Georgia" panose="02040502050405020303" pitchFamily="18" charset="0"/>
              </a:rPr>
              <a:t>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Optimize the experience: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Get them: promote, advertise, admit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Keep them: support, advise, encourage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latin typeface="Georgia" panose="02040502050405020303" pitchFamily="18" charset="0"/>
              </a:rPr>
              <a:t>Graduate them!</a:t>
            </a:r>
          </a:p>
        </p:txBody>
      </p:sp>
    </p:spTree>
    <p:extLst>
      <p:ext uri="{BB962C8B-B14F-4D97-AF65-F5344CB8AC3E}">
        <p14:creationId xmlns:p14="http://schemas.microsoft.com/office/powerpoint/2010/main" val="2886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304800"/>
            <a:ext cx="9296402" cy="762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Presentation,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838200"/>
            <a:ext cx="10363200" cy="571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Why “</a:t>
            </a:r>
            <a:r>
              <a:rPr lang="en-US" sz="3200" i="1" dirty="0">
                <a:latin typeface="Old English Text MT" panose="03040902040508030806" pitchFamily="66" charset="0"/>
              </a:rPr>
              <a:t>selling</a:t>
            </a:r>
            <a:r>
              <a:rPr lang="en-US" dirty="0">
                <a:latin typeface="Georgia" panose="02040502050405020303" pitchFamily="18" charset="0"/>
              </a:rPr>
              <a:t>”?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Money will change hands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What are you selling/what is your message?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Mission, vision, image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Slogans, profiles, key words, “trigger” words </a:t>
            </a:r>
            <a:r>
              <a:rPr lang="en-US" sz="2000" dirty="0">
                <a:latin typeface="Georgia" panose="02040502050405020303" pitchFamily="18" charset="0"/>
              </a:rPr>
              <a:t>[</a:t>
            </a:r>
            <a:r>
              <a:rPr lang="en-US" sz="1400" i="1" dirty="0">
                <a:latin typeface="Georgia" panose="02040502050405020303" pitchFamily="18" charset="0"/>
              </a:rPr>
              <a:t>BMW, Rolex, McDonalds</a:t>
            </a:r>
            <a:r>
              <a:rPr lang="en-US" sz="2000" dirty="0">
                <a:latin typeface="Georgia" panose="02040502050405020303" pitchFamily="18" charset="0"/>
              </a:rPr>
              <a:t>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Defining your markets: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Internal (Outreach) – students, faculty, staff, administration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Faculty: Seminars, works-in-progress, panels, round-table discussions, symposia, council representations, collaboration with other programs/departments/centers, guest speakers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Student Investment &amp; Involvement: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Applicants, new student orientation,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PROJECTS – journal, web site, workshops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External – the World is your oyster!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Non-specific: Radio, TV, Periodicals (on-line presence w/ each), program web site (search engine optimization)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Specific/Targeted audience</a:t>
            </a:r>
            <a:r>
              <a:rPr lang="en-US" sz="1400" i="1" dirty="0">
                <a:latin typeface="Georgia" panose="02040502050405020303" pitchFamily="18" charset="0"/>
              </a:rPr>
              <a:t>, </a:t>
            </a:r>
            <a:r>
              <a:rPr lang="en-US" sz="2000" dirty="0">
                <a:latin typeface="Georgia" panose="02040502050405020303" pitchFamily="18" charset="0"/>
              </a:rPr>
              <a:t>[</a:t>
            </a:r>
            <a:r>
              <a:rPr lang="en-US" sz="1400" i="1" dirty="0">
                <a:latin typeface="Georgia" panose="02040502050405020303" pitchFamily="18" charset="0"/>
              </a:rPr>
              <a:t>e.g. GRE, AISNE, Recruiting fairs (region-specific)</a:t>
            </a:r>
            <a:r>
              <a:rPr lang="en-US" sz="2000" dirty="0">
                <a:latin typeface="Georgia" panose="02040502050405020303" pitchFamily="18" charset="0"/>
              </a:rPr>
              <a:t>]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304800"/>
            <a:ext cx="9220202" cy="762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Presentation,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12" y="1219200"/>
            <a:ext cx="9144002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Georgia" panose="02040502050405020303" pitchFamily="18" charset="0"/>
              </a:rPr>
              <a:t>Executing your plan(s)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Resources: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Time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$$$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Technology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Ideas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Expertise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Human Capital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Commitment – students, faculty, staff, alumni</a:t>
            </a:r>
          </a:p>
        </p:txBody>
      </p:sp>
    </p:spTree>
    <p:extLst>
      <p:ext uri="{BB962C8B-B14F-4D97-AF65-F5344CB8AC3E}">
        <p14:creationId xmlns:p14="http://schemas.microsoft.com/office/powerpoint/2010/main" val="17426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304800"/>
            <a:ext cx="9296402" cy="762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Presentation,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219200"/>
            <a:ext cx="9296402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Data Collection &amp; Comparison…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Georgia" panose="02040502050405020303" pitchFamily="18" charset="0"/>
              </a:rPr>
              <a:t>Analytics from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advertising outlet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IT department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Georgia" panose="02040502050405020303" pitchFamily="18" charset="0"/>
              </a:rPr>
              <a:t>Applicant Pool demographics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Georgia" panose="02040502050405020303" pitchFamily="18" charset="0"/>
              </a:rPr>
              <a:t>Student surveys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Georgia" panose="02040502050405020303" pitchFamily="18" charset="0"/>
              </a:rPr>
              <a:t>Graduation questionnaire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Georgia" panose="02040502050405020303" pitchFamily="18" charset="0"/>
              </a:rPr>
              <a:t>Alumni Association/Network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Locate, Contact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Profile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Survey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dirty="0">
                <a:latin typeface="Georgia" panose="02040502050405020303" pitchFamily="18" charset="0"/>
              </a:rPr>
              <a:t>Solicit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Continue, repeat,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  <a:r>
              <a:rPr lang="en-US" sz="2200" dirty="0">
                <a:latin typeface="Georgia" panose="02040502050405020303" pitchFamily="18" charset="0"/>
              </a:rPr>
              <a:t>reinforce, reinvent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Georgia" panose="02040502050405020303" pitchFamily="18" charset="0"/>
              </a:rPr>
              <a:t>Process is more  </a:t>
            </a:r>
            <a:r>
              <a:rPr lang="en-US" sz="1800" i="1" dirty="0">
                <a:latin typeface="Georgia" panose="02040502050405020303" pitchFamily="18" charset="0"/>
              </a:rPr>
              <a:t>cyclical</a:t>
            </a:r>
            <a:r>
              <a:rPr lang="en-US" sz="1800" dirty="0">
                <a:latin typeface="Georgia" panose="02040502050405020303" pitchFamily="18" charset="0"/>
              </a:rPr>
              <a:t>   than  </a:t>
            </a:r>
            <a:r>
              <a:rPr lang="en-US" sz="1800" spc="200" dirty="0">
                <a:latin typeface="Georgia" panose="02040502050405020303" pitchFamily="18" charset="0"/>
              </a:rPr>
              <a:t>linear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84812" y="5943600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37012" y="5791200"/>
            <a:ext cx="914400" cy="48928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6932621"/>
              </p:ext>
            </p:extLst>
          </p:nvPr>
        </p:nvGraphicFramePr>
        <p:xfrm>
          <a:off x="227012" y="152400"/>
          <a:ext cx="10590212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4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0</TotalTime>
  <Words>491</Words>
  <Application>Microsoft Office PowerPoint</Application>
  <PresentationFormat>Custom</PresentationFormat>
  <Paragraphs>109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Algerian</vt:lpstr>
      <vt:lpstr>Arial</vt:lpstr>
      <vt:lpstr>Baskerville Old Face</vt:lpstr>
      <vt:lpstr>Century Gothic</vt:lpstr>
      <vt:lpstr>Georgia</vt:lpstr>
      <vt:lpstr>Old English Text MT</vt:lpstr>
      <vt:lpstr>Wingdings</vt:lpstr>
      <vt:lpstr>Wingdings 3</vt:lpstr>
      <vt:lpstr>Wisp</vt:lpstr>
      <vt:lpstr>Document</vt:lpstr>
      <vt:lpstr>Acrobat Document</vt:lpstr>
      <vt:lpstr>Selling your Message: internal &amp; external marketing</vt:lpstr>
      <vt:lpstr>Outline of presentation</vt:lpstr>
      <vt:lpstr>PowerPoint Presentation</vt:lpstr>
      <vt:lpstr>Uncommon place?</vt:lpstr>
      <vt:lpstr>PowerPoint Presentation</vt:lpstr>
      <vt:lpstr>Presentation, I</vt:lpstr>
      <vt:lpstr>Presentation, II</vt:lpstr>
      <vt:lpstr>Presentation,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2016-08-30T19:00:48Z</dcterms:created>
  <dcterms:modified xsi:type="dcterms:W3CDTF">2016-11-04T17:16:58Z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