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85" autoAdjust="0"/>
  </p:normalViewPr>
  <p:slideViewPr>
    <p:cSldViewPr snapToGrid="0" snapToObjects="1">
      <p:cViewPr varScale="1">
        <p:scale>
          <a:sx n="54" d="100"/>
          <a:sy n="54" d="100"/>
        </p:scale>
        <p:origin x="10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066F0C6-162B-C148-83C0-DCC49C4922F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041BBEA-B66C-6F41-908C-2B08EF60A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SEVEN PRINCIPLES OF FUND RAISING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7344" y="4724400"/>
            <a:ext cx="5612656" cy="9906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algn="ctr"/>
            <a:r>
              <a:rPr lang="en-US" dirty="0">
                <a:latin typeface="Big Caslon"/>
                <a:cs typeface="Big Caslon"/>
              </a:rPr>
              <a:t>PEGGY RATCLIFFE ROE, MLS, MA</a:t>
            </a:r>
          </a:p>
        </p:txBody>
      </p:sp>
    </p:spTree>
    <p:extLst>
      <p:ext uri="{BB962C8B-B14F-4D97-AF65-F5344CB8AC3E}">
        <p14:creationId xmlns:p14="http://schemas.microsoft.com/office/powerpoint/2010/main" val="174194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APPLYING THE SEVEN PRINCIPLES OF FUND RAISING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8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FUND 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</a:t>
            </a:r>
            <a:r>
              <a:rPr lang="en-US" sz="2800" dirty="0">
                <a:latin typeface="Big Caslon"/>
                <a:cs typeface="Big Caslon"/>
              </a:rPr>
              <a:t>ANNUAL GIVING</a:t>
            </a:r>
          </a:p>
          <a:p>
            <a:pPr marL="0" indent="0" algn="ctr">
              <a:buNone/>
            </a:pPr>
            <a:endParaRPr lang="en-US" sz="2800" dirty="0">
              <a:latin typeface="Big Caslon"/>
              <a:cs typeface="Big Caslon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  </a:t>
            </a:r>
            <a:r>
              <a:rPr lang="en-US" sz="2800" dirty="0">
                <a:latin typeface="Big Caslon"/>
                <a:cs typeface="Big Caslon"/>
              </a:rPr>
              <a:t>SPECIAL EVENTS</a:t>
            </a:r>
          </a:p>
          <a:p>
            <a:pPr marL="0" indent="0" algn="ctr">
              <a:buNone/>
            </a:pPr>
            <a:endParaRPr lang="en-US" sz="2800" dirty="0">
              <a:latin typeface="Big Caslon"/>
              <a:cs typeface="Big Caslon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	   </a:t>
            </a:r>
            <a:r>
              <a:rPr lang="en-US" sz="2800" dirty="0">
                <a:latin typeface="Big Caslon"/>
                <a:cs typeface="Big Caslon"/>
              </a:rPr>
              <a:t>CAPITAL CAMPAIGNS</a:t>
            </a:r>
          </a:p>
          <a:p>
            <a:pPr marL="0" indent="0" algn="ctr">
              <a:buNone/>
            </a:pPr>
            <a:endParaRPr lang="en-US" sz="2800" dirty="0">
              <a:latin typeface="Big Caslon"/>
              <a:cs typeface="Big Caslon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 </a:t>
            </a:r>
            <a:r>
              <a:rPr lang="en-US" sz="2800" dirty="0">
                <a:latin typeface="Big Caslon"/>
                <a:cs typeface="Big Caslon"/>
              </a:rPr>
              <a:t>  PLANNED GIVING</a:t>
            </a:r>
          </a:p>
        </p:txBody>
      </p:sp>
    </p:spTree>
    <p:extLst>
      <p:ext uri="{BB962C8B-B14F-4D97-AF65-F5344CB8AC3E}">
        <p14:creationId xmlns:p14="http://schemas.microsoft.com/office/powerpoint/2010/main" val="4147794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23592"/>
            <a:ext cx="7543800" cy="36484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 </a:t>
            </a:r>
            <a:r>
              <a:rPr lang="en-US" sz="38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The simplest kind of fund raising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38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Can be snail-mailed or e-mailed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38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#3:  Timing of the ask is key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4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Must get the envelope or message opened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4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Offers the most flexible giving levels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4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#7:  Gifts of any size require a sincere thank you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246407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18350"/>
            <a:ext cx="7543800" cy="43614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      </a:t>
            </a:r>
            <a:r>
              <a:rPr lang="en-US" sz="7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Universities thrive on special events</a:t>
            </a:r>
          </a:p>
          <a:p>
            <a:endParaRPr lang="en-US" sz="60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     </a:t>
            </a:r>
            <a:r>
              <a:rPr lang="en-US" sz="7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</a:t>
            </a:r>
            <a:r>
              <a:rPr lang="en-US" sz="6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  </a:t>
            </a:r>
            <a:r>
              <a:rPr lang="en-US" sz="7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Special events in Houston as inspiration</a:t>
            </a:r>
          </a:p>
          <a:p>
            <a:pPr lvl="2"/>
            <a:r>
              <a:rPr lang="en-US" sz="72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“What’s Up, Doc?”</a:t>
            </a:r>
          </a:p>
          <a:p>
            <a:pPr lvl="2"/>
            <a:r>
              <a:rPr lang="en-US" sz="7200" dirty="0">
                <a:solidFill>
                  <a:schemeClr val="tx1"/>
                </a:solidFill>
                <a:latin typeface="Big Caslon"/>
                <a:ea typeface="Lucida Grande"/>
                <a:cs typeface="Big Caslon"/>
              </a:rPr>
              <a:t>Connect the Docs</a:t>
            </a:r>
            <a:endParaRPr lang="en-US" sz="3200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lvl="2"/>
            <a:r>
              <a:rPr lang="en-US" sz="72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Lecture with reception</a:t>
            </a:r>
          </a:p>
          <a:p>
            <a:pPr marL="320040" lvl="1" indent="0">
              <a:buNone/>
            </a:pPr>
            <a:endParaRPr lang="en-US" sz="3800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320040" lvl="1" indent="0">
              <a:buNone/>
            </a:pPr>
            <a:r>
              <a:rPr lang="en-US" sz="7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</a:t>
            </a:r>
            <a:r>
              <a:rPr lang="en-US" sz="7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Two principles to follow:</a:t>
            </a:r>
          </a:p>
          <a:p>
            <a:pPr lvl="2"/>
            <a:r>
              <a:rPr lang="en-US" sz="72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#2:  You must first make your own gift</a:t>
            </a:r>
          </a:p>
          <a:p>
            <a:pPr lvl="2"/>
            <a:r>
              <a:rPr lang="en-US" sz="72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#3:  The timing of the ask is key</a:t>
            </a:r>
          </a:p>
          <a:p>
            <a:pPr marL="320040" lvl="1" indent="0">
              <a:buNone/>
            </a:pPr>
            <a:endParaRPr lang="en-US" sz="44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320040" lvl="1" indent="0">
              <a:buNone/>
            </a:pPr>
            <a:r>
              <a:rPr lang="en-US" sz="74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74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Downside to special events</a:t>
            </a:r>
          </a:p>
          <a:p>
            <a:pPr marL="320040" lvl="1" indent="0">
              <a:buNone/>
            </a:pPr>
            <a:endParaRPr lang="en-US" dirty="0">
              <a:solidFill>
                <a:srgbClr val="FF0000"/>
              </a:solidFill>
              <a:latin typeface="Lucida Grande"/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364945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CAMPAIGNS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23593"/>
            <a:ext cx="7543800" cy="40022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Capital campaigns are beyond the scope of this presentation but are worth noting.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Should your university decide to remodel an existing building or build a new one to house your program, both MLS students and graduates will be solicited for gifts.</a:t>
            </a:r>
          </a:p>
          <a:p>
            <a:pPr marL="0" indent="0">
              <a:buNone/>
            </a:pPr>
            <a:endParaRPr lang="en-US" sz="3100" dirty="0">
              <a:solidFill>
                <a:srgbClr val="00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</a:t>
            </a: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 The university will put three main principles to use: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#4 – Prospects must feel connected to the cause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#5 – You must create a targeted donor list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Principle #7 – The donor who made the last gift is the best prospect for the next gift.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71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72282"/>
            <a:ext cx="7543800" cy="45538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000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</a:t>
            </a:r>
            <a:r>
              <a:rPr lang="en-US" sz="9600" dirty="0">
                <a:latin typeface="Big Caslon"/>
                <a:cs typeface="Big Caslon"/>
              </a:rPr>
              <a:t>Planned gifts are a good fit for a scholarship program, although they are both a blessing and a curse.</a:t>
            </a:r>
          </a:p>
          <a:p>
            <a:pPr marL="0" indent="0">
              <a:buNone/>
            </a:pPr>
            <a:endParaRPr lang="en-US" sz="8000" dirty="0">
              <a:latin typeface="Big Caslon"/>
              <a:cs typeface="Big Caslon"/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</a:t>
            </a:r>
            <a:r>
              <a:rPr lang="en-US" sz="96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Types of planned gifts include bequests, wills, life insurance policies, IRAs, and more.</a:t>
            </a:r>
          </a:p>
          <a:p>
            <a:pPr marL="0" indent="0">
              <a:buNone/>
            </a:pPr>
            <a:endParaRPr lang="en-US" sz="8000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</a:t>
            </a:r>
            <a:r>
              <a:rPr lang="en-US" sz="96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They can provide naming opportunities:  “The Deborah Finkel MLS Scholarship”</a:t>
            </a:r>
          </a:p>
          <a:p>
            <a:pPr marL="0" indent="0">
              <a:buNone/>
            </a:pPr>
            <a:endParaRPr lang="en-US" sz="8000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  </a:t>
            </a:r>
            <a:r>
              <a:rPr lang="en-US" sz="9600" dirty="0">
                <a:solidFill>
                  <a:schemeClr val="tx1"/>
                </a:solidFill>
                <a:latin typeface="Big Caslon"/>
                <a:ea typeface="Lucida Grande"/>
                <a:cs typeface="Big Caslon"/>
              </a:rPr>
              <a:t>University development departments have specialists who can assist with planned gifts.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 </a:t>
            </a:r>
            <a:r>
              <a:rPr lang="en-US" sz="96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Their governing principle is #4:  Prospects must feel connected to the cause.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ig Caslon"/>
              <a:ea typeface="Lucida Grande"/>
              <a:cs typeface="Big Caslo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93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31072"/>
            <a:ext cx="6781800" cy="1041127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Lucida Grande"/>
              <a:ea typeface="Lucida Grande"/>
              <a:cs typeface="Lucida Grande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cs typeface="Big Caslon"/>
              </a:rPr>
              <a:t>To secure a gift, you must ask for it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cs typeface="Big Caslon"/>
              </a:rPr>
              <a:t>You must first make a gift yourself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14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cs typeface="Big Caslon"/>
              </a:rPr>
              <a:t>The timing of the ask is key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cs typeface="Big Caslon"/>
              </a:rPr>
              <a:t>Prospects must feel connected to the cause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</a:t>
            </a:r>
            <a:r>
              <a:rPr lang="en-US" dirty="0">
                <a:latin typeface="Big Caslon"/>
                <a:cs typeface="Big Caslon"/>
              </a:rPr>
              <a:t>You must create a targeted donor list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ea typeface="Lucida Grande"/>
                <a:cs typeface="Big Caslon"/>
              </a:rPr>
              <a:t>Gifts of any size require a sincere thank you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latin typeface="Big Caslon"/>
                <a:cs typeface="Big Caslon"/>
              </a:rPr>
              <a:t>The donor who made the last gift is the best </a:t>
            </a:r>
          </a:p>
          <a:p>
            <a:pPr marL="0" indent="0">
              <a:buNone/>
            </a:pPr>
            <a:r>
              <a:rPr lang="en-US" dirty="0">
                <a:latin typeface="Big Caslon"/>
                <a:cs typeface="Big Caslon"/>
              </a:rPr>
              <a:t>     prospect for the next gift.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</a:t>
            </a:r>
            <a:r>
              <a:rPr lang="en-US" dirty="0">
                <a:solidFill>
                  <a:srgbClr val="FF0000"/>
                </a:solidFill>
                <a:latin typeface="Big Caslon"/>
                <a:ea typeface="Lucida Grande"/>
                <a:cs typeface="Big Caslon"/>
              </a:rPr>
              <a:t>Principle #6:  </a:t>
            </a: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__________________________________!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6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205802"/>
            <a:ext cx="8077307" cy="404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cs typeface="Big Caslon"/>
              </a:rPr>
              <a:t>To secure a gift, you must ask for it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28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cs typeface="Big Caslon"/>
              </a:rPr>
              <a:t>You must first make a gift yourself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16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cs typeface="Big Caslon"/>
              </a:rPr>
              <a:t>The timing of the ask is key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28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cs typeface="Big Caslon"/>
              </a:rPr>
              <a:t>Prospects must feel connected to the cause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</a:t>
            </a:r>
            <a:r>
              <a:rPr lang="en-US" sz="2800" dirty="0">
                <a:latin typeface="Big Caslon"/>
                <a:cs typeface="Big Caslon"/>
              </a:rPr>
              <a:t>You must create a targeted donor list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2800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ea typeface="Lucida Grande"/>
                <a:cs typeface="Big Caslon"/>
              </a:rPr>
              <a:t>Gifts of any size require a sincere thank you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latin typeface="Big Caslon"/>
                <a:cs typeface="Big Caslon"/>
              </a:rPr>
              <a:t>The donor who made the last gift is the best </a:t>
            </a:r>
          </a:p>
          <a:p>
            <a:pPr marL="0" indent="0">
              <a:buNone/>
            </a:pPr>
            <a:r>
              <a:rPr lang="en-US" sz="2800" dirty="0">
                <a:latin typeface="Big Caslon"/>
                <a:cs typeface="Big Caslon"/>
              </a:rPr>
              <a:t>     prospect for the next gift. </a:t>
            </a:r>
          </a:p>
        </p:txBody>
      </p:sp>
    </p:spTree>
    <p:extLst>
      <p:ext uri="{BB962C8B-B14F-4D97-AF65-F5344CB8AC3E}">
        <p14:creationId xmlns:p14="http://schemas.microsoft.com/office/powerpoint/2010/main" val="318961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70" y="685800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3200" dirty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Big Caslon"/>
                <a:cs typeface="Big Caslon"/>
              </a:rPr>
              <a:t>TO SECURE A GIFT,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Big Caslon"/>
                <a:cs typeface="Big Caslon"/>
              </a:rPr>
              <a:t>YOU MUST ASK FOR IT</a:t>
            </a:r>
          </a:p>
        </p:txBody>
      </p:sp>
    </p:spTree>
    <p:extLst>
      <p:ext uri="{BB962C8B-B14F-4D97-AF65-F5344CB8AC3E}">
        <p14:creationId xmlns:p14="http://schemas.microsoft.com/office/powerpoint/2010/main" val="26596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2800" dirty="0">
                <a:solidFill>
                  <a:schemeClr val="tx1"/>
                </a:solidFill>
                <a:latin typeface="Big Caslon"/>
                <a:cs typeface="Big Caslon"/>
              </a:rPr>
              <a:t>BEFORE ASKING FOR A GIFT, YOU MUST FIRST MAKE A GIFT YOURSELF</a:t>
            </a:r>
          </a:p>
        </p:txBody>
      </p:sp>
    </p:spTree>
    <p:extLst>
      <p:ext uri="{BB962C8B-B14F-4D97-AF65-F5344CB8AC3E}">
        <p14:creationId xmlns:p14="http://schemas.microsoft.com/office/powerpoint/2010/main" val="416548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3200" dirty="0">
                <a:solidFill>
                  <a:srgbClr val="FF0000"/>
                </a:solidFill>
                <a:latin typeface="Big Caslon"/>
                <a:cs typeface="Big Caslon"/>
              </a:rPr>
              <a:t> </a:t>
            </a:r>
            <a:r>
              <a:rPr lang="en-US" sz="3200" dirty="0">
                <a:latin typeface="Big Caslon"/>
                <a:cs typeface="Big Caslon"/>
              </a:rPr>
              <a:t>THE TIMING OF THE ASK </a:t>
            </a:r>
          </a:p>
          <a:p>
            <a:pPr marL="0" indent="0" algn="ctr">
              <a:buNone/>
            </a:pPr>
            <a:r>
              <a:rPr lang="en-US" sz="3200" dirty="0">
                <a:latin typeface="Big Caslon"/>
                <a:cs typeface="Big Caslon"/>
              </a:rPr>
              <a:t>IS KEY</a:t>
            </a:r>
          </a:p>
        </p:txBody>
      </p:sp>
    </p:spTree>
    <p:extLst>
      <p:ext uri="{BB962C8B-B14F-4D97-AF65-F5344CB8AC3E}">
        <p14:creationId xmlns:p14="http://schemas.microsoft.com/office/powerpoint/2010/main" val="71285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FOURTH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 </a:t>
            </a:r>
            <a:r>
              <a:rPr lang="en-US" sz="3200" dirty="0">
                <a:solidFill>
                  <a:schemeClr val="tx1"/>
                </a:solidFill>
                <a:latin typeface="Big Caslon"/>
                <a:cs typeface="Big Caslon"/>
              </a:rPr>
              <a:t>PROSPECTS MUST FEEL CONNECTED TO THE CAUSE</a:t>
            </a:r>
          </a:p>
        </p:txBody>
      </p:sp>
    </p:spTree>
    <p:extLst>
      <p:ext uri="{BB962C8B-B14F-4D97-AF65-F5344CB8AC3E}">
        <p14:creationId xmlns:p14="http://schemas.microsoft.com/office/powerpoint/2010/main" val="74804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FIFTH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u="sng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36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Big Caslon"/>
                <a:ea typeface="Lucida Grande"/>
                <a:cs typeface="Big Caslon"/>
              </a:rPr>
              <a:t>YOU MUST CREATE A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Big Caslon"/>
                <a:ea typeface="Lucida Grande"/>
                <a:cs typeface="Big Caslon"/>
              </a:rPr>
              <a:t>TARGETED DONOR LIST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3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SIXTH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36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GIFTS OF ANY SIZE REQUIRE A SINCERE THANK YOU –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Big Caslon"/>
                <a:ea typeface="Lucida Grande"/>
                <a:cs typeface="Big Caslon"/>
              </a:rPr>
              <a:t>AND A LEGAL ACKNOWLEDGMENT</a:t>
            </a:r>
            <a:endParaRPr lang="en-US" sz="28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58261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SEVENTH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</a:t>
            </a:r>
            <a:r>
              <a:rPr lang="en-US" sz="3200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>
                <a:solidFill>
                  <a:srgbClr val="000000"/>
                </a:solidFill>
                <a:latin typeface="Big Caslon"/>
                <a:cs typeface="Big Caslon"/>
              </a:rPr>
              <a:t>THE DONOR WHO MADE THE LAST GIFT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Big Caslon"/>
                <a:cs typeface="Big Caslon"/>
              </a:rPr>
              <a:t>IS THE BEST PROSPECT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Big Caslon"/>
                <a:cs typeface="Big Caslon"/>
              </a:rPr>
              <a:t>FOR THE NEXT GIFT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7915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6840</TotalTime>
  <Words>587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Big Caslon</vt:lpstr>
      <vt:lpstr>Impact</vt:lpstr>
      <vt:lpstr>Lucida Grande</vt:lpstr>
      <vt:lpstr>Times New Roman</vt:lpstr>
      <vt:lpstr>NewsPrint</vt:lpstr>
      <vt:lpstr>SEVEN PRINCIPLES OF FUND RAISING</vt:lpstr>
      <vt:lpstr>AN OVERVIEW</vt:lpstr>
      <vt:lpstr>THE FIRST PRINCIPLE</vt:lpstr>
      <vt:lpstr>THE SECOND PRINCIPLE</vt:lpstr>
      <vt:lpstr>THE THIRD PRINCIPLE</vt:lpstr>
      <vt:lpstr>THE FOURTH PRINCIPLE</vt:lpstr>
      <vt:lpstr>THE FIFTH PRINCIPLE</vt:lpstr>
      <vt:lpstr>THE SIXTH PRINCIPLE</vt:lpstr>
      <vt:lpstr>THE SEVENTH PRINCIPLE</vt:lpstr>
      <vt:lpstr>APPLYING THE SEVEN PRINCIPLES OF FUND RAISING</vt:lpstr>
      <vt:lpstr>TYPES OF FUND RAISING</vt:lpstr>
      <vt:lpstr>ANNUAL GIVING</vt:lpstr>
      <vt:lpstr>SPECIAL EVENTS</vt:lpstr>
      <vt:lpstr>CAPITAL CAMPAIGNS</vt:lpstr>
      <vt:lpstr>PLANNED GIVING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TENETS OF FUND RAISING</dc:title>
  <dc:creator>Peggy Roe</dc:creator>
  <cp:lastModifiedBy>Marialana L. Weitzel</cp:lastModifiedBy>
  <cp:revision>19</cp:revision>
  <cp:lastPrinted>2016-10-15T22:58:56Z</cp:lastPrinted>
  <dcterms:created xsi:type="dcterms:W3CDTF">2016-10-15T21:54:38Z</dcterms:created>
  <dcterms:modified xsi:type="dcterms:W3CDTF">2016-10-27T15:22:48Z</dcterms:modified>
</cp:coreProperties>
</file>