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0" r:id="rId5"/>
    <p:sldId id="257" r:id="rId6"/>
    <p:sldId id="261" r:id="rId7"/>
    <p:sldId id="258" r:id="rId8"/>
    <p:sldId id="259"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1" autoAdjust="0"/>
    <p:restoredTop sz="79893"/>
  </p:normalViewPr>
  <p:slideViewPr>
    <p:cSldViewPr snapToGrid="0">
      <p:cViewPr varScale="1">
        <p:scale>
          <a:sx n="46" d="100"/>
          <a:sy n="46" d="100"/>
        </p:scale>
        <p:origin x="4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597ECE-09B2-4BD0-A326-9D4857A0DC1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37178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7ECE-09B2-4BD0-A326-9D4857A0DC1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370960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7ECE-09B2-4BD0-A326-9D4857A0DC1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218110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7ECE-09B2-4BD0-A326-9D4857A0DC1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89985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97ECE-09B2-4BD0-A326-9D4857A0DC19}"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46658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7ECE-09B2-4BD0-A326-9D4857A0DC1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27742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597ECE-09B2-4BD0-A326-9D4857A0DC19}"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37725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597ECE-09B2-4BD0-A326-9D4857A0DC19}"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22926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97ECE-09B2-4BD0-A326-9D4857A0DC19}"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2873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97ECE-09B2-4BD0-A326-9D4857A0DC1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38921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97ECE-09B2-4BD0-A326-9D4857A0DC19}"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7FA89-D4F0-459F-A922-266DBEC74507}" type="slidenum">
              <a:rPr lang="en-US" smtClean="0"/>
              <a:t>‹#›</a:t>
            </a:fld>
            <a:endParaRPr lang="en-US"/>
          </a:p>
        </p:txBody>
      </p:sp>
    </p:spTree>
    <p:extLst>
      <p:ext uri="{BB962C8B-B14F-4D97-AF65-F5344CB8AC3E}">
        <p14:creationId xmlns:p14="http://schemas.microsoft.com/office/powerpoint/2010/main" val="79062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7ECE-09B2-4BD0-A326-9D4857A0DC19}" type="datetimeFigureOut">
              <a:rPr lang="en-US" smtClean="0"/>
              <a:t>10/27/2016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7FA89-D4F0-459F-A922-266DBEC74507}" type="slidenum">
              <a:rPr lang="en-US" smtClean="0"/>
              <a:t>‹#›</a:t>
            </a:fld>
            <a:endParaRPr lang="en-US"/>
          </a:p>
        </p:txBody>
      </p:sp>
    </p:spTree>
    <p:extLst>
      <p:ext uri="{BB962C8B-B14F-4D97-AF65-F5344CB8AC3E}">
        <p14:creationId xmlns:p14="http://schemas.microsoft.com/office/powerpoint/2010/main" val="57205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07691"/>
            <a:ext cx="9144000" cy="949505"/>
          </a:xfrm>
        </p:spPr>
        <p:txBody>
          <a:bodyPr/>
          <a:lstStyle/>
          <a:p>
            <a:r>
              <a:rPr lang="en-US" b="1" dirty="0"/>
              <a:t>AGLSP in OKC 2016</a:t>
            </a:r>
          </a:p>
        </p:txBody>
      </p:sp>
      <p:sp>
        <p:nvSpPr>
          <p:cNvPr id="3" name="Subtitle 2"/>
          <p:cNvSpPr>
            <a:spLocks noGrp="1"/>
          </p:cNvSpPr>
          <p:nvPr>
            <p:ph type="subTitle" idx="1"/>
          </p:nvPr>
        </p:nvSpPr>
        <p:spPr>
          <a:xfrm>
            <a:off x="1524000" y="4940738"/>
            <a:ext cx="9144000" cy="827881"/>
          </a:xfrm>
        </p:spPr>
        <p:txBody>
          <a:bodyPr>
            <a:normAutofit/>
          </a:bodyPr>
          <a:lstStyle/>
          <a:p>
            <a:r>
              <a:rPr lang="en-US" sz="4400" dirty="0"/>
              <a:t>Our Place on Campus</a:t>
            </a:r>
          </a:p>
        </p:txBody>
      </p:sp>
      <p:pic>
        <p:nvPicPr>
          <p:cNvPr id="4" name="Picture 3"/>
          <p:cNvPicPr>
            <a:picLocks noChangeAspect="1"/>
          </p:cNvPicPr>
          <p:nvPr/>
        </p:nvPicPr>
        <p:blipFill>
          <a:blip r:embed="rId2"/>
          <a:stretch>
            <a:fillRect/>
          </a:stretch>
        </p:blipFill>
        <p:spPr>
          <a:xfrm>
            <a:off x="5210708" y="599191"/>
            <a:ext cx="6106633" cy="14842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14" y="494627"/>
            <a:ext cx="3342923" cy="2301641"/>
          </a:xfrm>
          <a:prstGeom prst="rect">
            <a:avLst/>
          </a:prstGeom>
        </p:spPr>
      </p:pic>
    </p:spTree>
    <p:extLst>
      <p:ext uri="{BB962C8B-B14F-4D97-AF65-F5344CB8AC3E}">
        <p14:creationId xmlns:p14="http://schemas.microsoft.com/office/powerpoint/2010/main" val="423318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Now? A Group Exercise</a:t>
            </a:r>
          </a:p>
        </p:txBody>
      </p:sp>
      <p:sp>
        <p:nvSpPr>
          <p:cNvPr id="3" name="Content Placeholder 2"/>
          <p:cNvSpPr>
            <a:spLocks noGrp="1"/>
          </p:cNvSpPr>
          <p:nvPr>
            <p:ph idx="1"/>
          </p:nvPr>
        </p:nvSpPr>
        <p:spPr/>
        <p:txBody>
          <a:bodyPr>
            <a:normAutofit fontScale="85000" lnSpcReduction="20000"/>
          </a:bodyPr>
          <a:lstStyle/>
          <a:p>
            <a:r>
              <a:rPr lang="en-US" dirty="0"/>
              <a:t>Each of you should have 2 texts – your program mission statement and an institutional (University, School, or Division) mission</a:t>
            </a:r>
          </a:p>
          <a:p>
            <a:r>
              <a:rPr lang="en-US" dirty="0"/>
              <a:t>Each of you should have a note pad</a:t>
            </a:r>
          </a:p>
          <a:p>
            <a:r>
              <a:rPr lang="en-US" dirty="0"/>
              <a:t>Pass your mission statements to your neighbor on the left</a:t>
            </a:r>
          </a:p>
          <a:p>
            <a:r>
              <a:rPr lang="en-US" dirty="0"/>
              <a:t>Review the texts and find 5 key words in each – take no more than 3 minutes! Write these on the note pad (you will keep your notes)</a:t>
            </a:r>
          </a:p>
          <a:p>
            <a:r>
              <a:rPr lang="en-US" dirty="0"/>
              <a:t>Pass the mission statements again to your left</a:t>
            </a:r>
          </a:p>
          <a:p>
            <a:r>
              <a:rPr lang="en-US" dirty="0"/>
              <a:t>Repeat until you receive your mission statements back</a:t>
            </a:r>
          </a:p>
          <a:p>
            <a:r>
              <a:rPr lang="en-US" dirty="0"/>
              <a:t>Then take 5-10 minutes as a group to discuss where you have seen synergies and divergences</a:t>
            </a:r>
          </a:p>
          <a:p>
            <a:r>
              <a:rPr lang="en-US" dirty="0"/>
              <a:t>We will then open the floor to the entire group. Each table will be asked to pose one challenging case of unaligned goals or values and one case of more clearly aligned missions.</a:t>
            </a:r>
          </a:p>
        </p:txBody>
      </p:sp>
    </p:spTree>
    <p:extLst>
      <p:ext uri="{BB962C8B-B14F-4D97-AF65-F5344CB8AC3E}">
        <p14:creationId xmlns:p14="http://schemas.microsoft.com/office/powerpoint/2010/main" val="150689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We Here?</a:t>
            </a:r>
          </a:p>
        </p:txBody>
      </p:sp>
      <p:sp>
        <p:nvSpPr>
          <p:cNvPr id="3" name="Content Placeholder 2"/>
          <p:cNvSpPr>
            <a:spLocks noGrp="1"/>
          </p:cNvSpPr>
          <p:nvPr>
            <p:ph idx="1"/>
          </p:nvPr>
        </p:nvSpPr>
        <p:spPr/>
        <p:txBody>
          <a:bodyPr/>
          <a:lstStyle/>
          <a:p>
            <a:r>
              <a:rPr lang="en-US" dirty="0"/>
              <a:t>To brainstorm and propose blue-sky solutions to challenges facing all liberal arts graduate programs, such as declining enrollments, revenue pressures, professional program competition, and misconceptions about the purpose of the liberal arts</a:t>
            </a:r>
          </a:p>
          <a:p>
            <a:r>
              <a:rPr lang="en-US" dirty="0"/>
              <a:t>To find some answers within our own institutions’ declared missions and stated objectives</a:t>
            </a:r>
          </a:p>
          <a:p>
            <a:r>
              <a:rPr lang="en-US" dirty="0"/>
              <a:t>To use this knowledge as leverage to improve relationships with internal partners and remind the university community of the valuable terrain occupied by the liberal arts within the larger landscape</a:t>
            </a:r>
          </a:p>
        </p:txBody>
      </p:sp>
    </p:spTree>
    <p:extLst>
      <p:ext uri="{BB962C8B-B14F-4D97-AF65-F5344CB8AC3E}">
        <p14:creationId xmlns:p14="http://schemas.microsoft.com/office/powerpoint/2010/main" val="182879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Job This Morning</a:t>
            </a:r>
          </a:p>
        </p:txBody>
      </p:sp>
      <p:sp>
        <p:nvSpPr>
          <p:cNvPr id="3" name="Content Placeholder 2"/>
          <p:cNvSpPr>
            <a:spLocks noGrp="1"/>
          </p:cNvSpPr>
          <p:nvPr>
            <p:ph idx="1"/>
          </p:nvPr>
        </p:nvSpPr>
        <p:spPr/>
        <p:txBody>
          <a:bodyPr>
            <a:normAutofit lnSpcReduction="10000"/>
          </a:bodyPr>
          <a:lstStyle/>
          <a:p>
            <a:r>
              <a:rPr lang="en-US" dirty="0"/>
              <a:t>Consider how our GLS program and the liberal arts serve our University’s mission</a:t>
            </a:r>
          </a:p>
          <a:p>
            <a:r>
              <a:rPr lang="en-US" dirty="0"/>
              <a:t>Find key points where we are in alignment</a:t>
            </a:r>
          </a:p>
          <a:p>
            <a:r>
              <a:rPr lang="en-US" dirty="0"/>
              <a:t>Consider where we might diverge</a:t>
            </a:r>
          </a:p>
          <a:p>
            <a:r>
              <a:rPr lang="en-US" dirty="0"/>
              <a:t>Discuss goals and outcomes for liberal arts graduate studies</a:t>
            </a:r>
          </a:p>
          <a:p>
            <a:r>
              <a:rPr lang="en-US" dirty="0"/>
              <a:t>Be self-conscious and aware of ways the liberal arts and our graduate programs help our University colleagues reach their objectives</a:t>
            </a:r>
          </a:p>
          <a:p>
            <a:r>
              <a:rPr lang="en-US" dirty="0"/>
              <a:t>Prepare ourselves to pitch these same colleagues in words they understand with a message that resonates</a:t>
            </a:r>
          </a:p>
          <a:p>
            <a:r>
              <a:rPr lang="en-US" dirty="0"/>
              <a:t>Make sustaining our GLS program a Win-Win </a:t>
            </a:r>
          </a:p>
        </p:txBody>
      </p:sp>
    </p:spTree>
    <p:extLst>
      <p:ext uri="{BB962C8B-B14F-4D97-AF65-F5344CB8AC3E}">
        <p14:creationId xmlns:p14="http://schemas.microsoft.com/office/powerpoint/2010/main" val="115734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AGLSP Mission </a:t>
            </a:r>
            <a:br>
              <a:rPr lang="en-US" dirty="0"/>
            </a:br>
            <a:r>
              <a:rPr lang="en-US" dirty="0"/>
              <a:t>Who We Are and What We Mean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955" y="1646218"/>
            <a:ext cx="5838090" cy="5211782"/>
          </a:xfrm>
        </p:spPr>
      </p:pic>
    </p:spTree>
    <p:extLst>
      <p:ext uri="{BB962C8B-B14F-4D97-AF65-F5344CB8AC3E}">
        <p14:creationId xmlns:p14="http://schemas.microsoft.com/office/powerpoint/2010/main" val="187885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Penn MLA vs. Penn College of Arts and Sciences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24450"/>
            <a:ext cx="4412362" cy="406943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693" y="1917761"/>
            <a:ext cx="4465707" cy="4176122"/>
          </a:xfrm>
          <a:prstGeom prst="rect">
            <a:avLst/>
          </a:prstGeom>
        </p:spPr>
      </p:pic>
    </p:spTree>
    <p:extLst>
      <p:ext uri="{BB962C8B-B14F-4D97-AF65-F5344CB8AC3E}">
        <p14:creationId xmlns:p14="http://schemas.microsoft.com/office/powerpoint/2010/main" val="85073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Penn MLA vs. Penn Compact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24450"/>
            <a:ext cx="4412362" cy="406943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906" y="1826788"/>
            <a:ext cx="4595258" cy="4130398"/>
          </a:xfrm>
          <a:prstGeom prst="rect">
            <a:avLst/>
          </a:prstGeom>
        </p:spPr>
      </p:pic>
    </p:spTree>
    <p:extLst>
      <p:ext uri="{BB962C8B-B14F-4D97-AF65-F5344CB8AC3E}">
        <p14:creationId xmlns:p14="http://schemas.microsoft.com/office/powerpoint/2010/main" val="279335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We Aligned?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435" y="1956872"/>
            <a:ext cx="3094213" cy="3332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249" y="2100588"/>
            <a:ext cx="3756036" cy="31892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423" y="2100588"/>
            <a:ext cx="3475021" cy="3292125"/>
          </a:xfrm>
          <a:prstGeom prst="rect">
            <a:avLst/>
          </a:prstGeom>
        </p:spPr>
      </p:pic>
    </p:spTree>
    <p:extLst>
      <p:ext uri="{BB962C8B-B14F-4D97-AF65-F5344CB8AC3E}">
        <p14:creationId xmlns:p14="http://schemas.microsoft.com/office/powerpoint/2010/main" val="2533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Georgetown – MALS and Mission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468" y="1664912"/>
            <a:ext cx="5319532" cy="47885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44" y="1887279"/>
            <a:ext cx="4884843" cy="4343776"/>
          </a:xfrm>
          <a:prstGeom prst="rect">
            <a:avLst/>
          </a:prstGeom>
        </p:spPr>
      </p:pic>
    </p:spTree>
    <p:extLst>
      <p:ext uri="{BB962C8B-B14F-4D97-AF65-F5344CB8AC3E}">
        <p14:creationId xmlns:p14="http://schemas.microsoft.com/office/powerpoint/2010/main" val="411980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 Ground – Contested Turf?</a:t>
            </a:r>
          </a:p>
        </p:txBody>
      </p:sp>
      <p:sp>
        <p:nvSpPr>
          <p:cNvPr id="3" name="Content Placeholder 2"/>
          <p:cNvSpPr>
            <a:spLocks noGrp="1"/>
          </p:cNvSpPr>
          <p:nvPr>
            <p:ph idx="1"/>
          </p:nvPr>
        </p:nvSpPr>
        <p:spPr/>
        <p:txBody>
          <a:bodyPr/>
          <a:lstStyle/>
          <a:p>
            <a:r>
              <a:rPr lang="en-US" dirty="0"/>
              <a:t>A key issue for us to consider is the ‘classification’ of goals/ideals, whether espoused by the program or the institution, and the subsequent scale of values that we assign to them</a:t>
            </a:r>
          </a:p>
          <a:p>
            <a:r>
              <a:rPr lang="en-US" dirty="0"/>
              <a:t>There are different ways that we can classify individual aspects of the program/university mission: practical v. philosophical, short- v. long-term, what is brought into the program/university v. what is produced, faculty v. student, etc.</a:t>
            </a:r>
          </a:p>
        </p:txBody>
      </p:sp>
    </p:spTree>
    <p:extLst>
      <p:ext uri="{BB962C8B-B14F-4D97-AF65-F5344CB8AC3E}">
        <p14:creationId xmlns:p14="http://schemas.microsoft.com/office/powerpoint/2010/main" val="1575295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433</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AGLSP in OKC 2016</vt:lpstr>
      <vt:lpstr>Why Are We Here?</vt:lpstr>
      <vt:lpstr>Our Job This Morning</vt:lpstr>
      <vt:lpstr>AGLSP Mission  Who We Are and What We Mean</vt:lpstr>
      <vt:lpstr>Penn MLA vs. Penn College of Arts and Sciences</vt:lpstr>
      <vt:lpstr>Penn MLA vs. Penn Compact</vt:lpstr>
      <vt:lpstr>Are We Aligned?</vt:lpstr>
      <vt:lpstr>Georgetown – MALS and Mission</vt:lpstr>
      <vt:lpstr>Common Ground – Contested Turf?</vt:lpstr>
      <vt:lpstr>What Now? A Group Exercise</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AGLSP in OKC 2016</dc:title>
  <dc:creator>Chris Pastore</dc:creator>
  <cp:lastModifiedBy>Marialana L. Weitzel</cp:lastModifiedBy>
  <cp:revision>7</cp:revision>
  <dcterms:created xsi:type="dcterms:W3CDTF">2016-10-13T17:39:34Z</dcterms:created>
  <dcterms:modified xsi:type="dcterms:W3CDTF">2016-10-27T15:17:05Z</dcterms:modified>
</cp:coreProperties>
</file>