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888"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2FA8CB-8E40-4C0B-A705-B111CF0776FE}"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194792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FA8CB-8E40-4C0B-A705-B111CF0776FE}"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3313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FA8CB-8E40-4C0B-A705-B111CF0776FE}"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137806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FA8CB-8E40-4C0B-A705-B111CF0776FE}"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1183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FA8CB-8E40-4C0B-A705-B111CF0776FE}"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181550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FA8CB-8E40-4C0B-A705-B111CF0776FE}"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66334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FA8CB-8E40-4C0B-A705-B111CF0776FE}"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360764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FA8CB-8E40-4C0B-A705-B111CF0776FE}"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117035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FA8CB-8E40-4C0B-A705-B111CF0776FE}"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652912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FA8CB-8E40-4C0B-A705-B111CF0776FE}"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312298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FA8CB-8E40-4C0B-A705-B111CF0776FE}"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B7D08-D99B-4441-A122-8E1F78100630}" type="slidenum">
              <a:rPr lang="en-US" smtClean="0"/>
              <a:t>‹#›</a:t>
            </a:fld>
            <a:endParaRPr lang="en-US"/>
          </a:p>
        </p:txBody>
      </p:sp>
    </p:spTree>
    <p:extLst>
      <p:ext uri="{BB962C8B-B14F-4D97-AF65-F5344CB8AC3E}">
        <p14:creationId xmlns:p14="http://schemas.microsoft.com/office/powerpoint/2010/main" val="274916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FA8CB-8E40-4C0B-A705-B111CF0776FE}"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B7D08-D99B-4441-A122-8E1F78100630}" type="slidenum">
              <a:rPr lang="en-US" smtClean="0"/>
              <a:t>‹#›</a:t>
            </a:fld>
            <a:endParaRPr lang="en-US"/>
          </a:p>
        </p:txBody>
      </p:sp>
    </p:spTree>
    <p:extLst>
      <p:ext uri="{BB962C8B-B14F-4D97-AF65-F5344CB8AC3E}">
        <p14:creationId xmlns:p14="http://schemas.microsoft.com/office/powerpoint/2010/main" val="331149418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research-driven.com/pdffiledir/APEI_School_as_a_Service__02_26_2012.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insidehighered.com/views/2013/05/31/nonprofit-colleges-should-be-wary-new-breed-profit-players-essa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332"/>
            <a:ext cx="5867400" cy="990599"/>
          </a:xfrm>
        </p:spPr>
        <p:txBody>
          <a:bodyPr>
            <a:normAutofit/>
          </a:bodyPr>
          <a:lstStyle/>
          <a:p>
            <a:pPr algn="l"/>
            <a:r>
              <a:rPr lang="en-US" dirty="0" smtClean="0">
                <a:solidFill>
                  <a:srgbClr val="FFC000"/>
                </a:solidFill>
              </a:rPr>
              <a:t>Online Education at JHU</a:t>
            </a:r>
            <a:endParaRPr lang="en-US" dirty="0">
              <a:solidFill>
                <a:srgbClr val="FFC000"/>
              </a:solidFill>
            </a:endParaRPr>
          </a:p>
        </p:txBody>
      </p:sp>
      <p:sp>
        <p:nvSpPr>
          <p:cNvPr id="4" name="TextBox 3"/>
          <p:cNvSpPr txBox="1"/>
          <p:nvPr/>
        </p:nvSpPr>
        <p:spPr>
          <a:xfrm>
            <a:off x="273756" y="982557"/>
            <a:ext cx="8458200" cy="5909310"/>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Fully Online Courses in Program Division since 1999 in first Biotech and Environmental Sciences</a:t>
            </a:r>
          </a:p>
          <a:p>
            <a:endParaRPr lang="en-US" dirty="0" smtClean="0"/>
          </a:p>
          <a:p>
            <a:pPr marL="285750" indent="-285750">
              <a:buFont typeface="Wingdings" panose="05000000000000000000" pitchFamily="2" charset="2"/>
              <a:buChar char="Ø"/>
            </a:pPr>
            <a:r>
              <a:rPr lang="en-US" dirty="0" smtClean="0"/>
              <a:t>Web supported courses in MLA since 2000</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Internal Online Training and Course Design to work with Faculty – Now called the IRC</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Fully online programs in program division (AAP) include Biotech, Bioinformatics, Museum Studies</a:t>
            </a:r>
          </a:p>
          <a:p>
            <a:endParaRPr lang="en-US" dirty="0" smtClean="0"/>
          </a:p>
          <a:p>
            <a:pPr marL="285750" indent="-285750">
              <a:buFont typeface="Wingdings" panose="05000000000000000000" pitchFamily="2" charset="2"/>
              <a:buChar char="Ø"/>
            </a:pPr>
            <a:r>
              <a:rPr lang="en-US" dirty="0" smtClean="0"/>
              <a:t>AAP % - By 2014 , 50% of courses in AAP are online</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MLA % - By 2014 we now have 12 courses fully developed and taught online</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Delivery systems have included since 2000:</a:t>
            </a:r>
          </a:p>
          <a:p>
            <a:pPr marL="742950" lvl="1" indent="-285750">
              <a:buFont typeface="Wingdings" panose="05000000000000000000" pitchFamily="2" charset="2"/>
              <a:buChar char="Ø"/>
            </a:pPr>
            <a:r>
              <a:rPr lang="en-US" dirty="0" smtClean="0"/>
              <a:t>E-College/E-Companion</a:t>
            </a:r>
          </a:p>
          <a:p>
            <a:pPr marL="742950" lvl="1" indent="-285750">
              <a:buFont typeface="Wingdings" panose="05000000000000000000" pitchFamily="2" charset="2"/>
              <a:buChar char="Ø"/>
            </a:pPr>
            <a:r>
              <a:rPr lang="en-US" dirty="0" err="1" smtClean="0"/>
              <a:t>WebCt</a:t>
            </a:r>
            <a:endParaRPr lang="en-US" dirty="0" smtClean="0"/>
          </a:p>
          <a:p>
            <a:pPr marL="742950" lvl="1" indent="-285750">
              <a:buFont typeface="Wingdings" panose="05000000000000000000" pitchFamily="2" charset="2"/>
              <a:buChar char="Ø"/>
            </a:pPr>
            <a:r>
              <a:rPr lang="en-US" dirty="0" smtClean="0"/>
              <a:t>Sakai</a:t>
            </a:r>
          </a:p>
          <a:p>
            <a:pPr marL="742950" lvl="1" indent="-285750">
              <a:buFont typeface="Wingdings" panose="05000000000000000000" pitchFamily="2" charset="2"/>
              <a:buChar char="Ø"/>
            </a:pPr>
            <a:r>
              <a:rPr lang="en-US" dirty="0" smtClean="0"/>
              <a:t>Blackboard</a:t>
            </a:r>
          </a:p>
          <a:p>
            <a:pPr lvl="1"/>
            <a:endParaRPr lang="en-US" dirty="0" smtClean="0"/>
          </a:p>
          <a:p>
            <a:pPr lvl="1"/>
            <a:endParaRPr lang="en-US" dirty="0" smtClean="0"/>
          </a:p>
        </p:txBody>
      </p:sp>
    </p:spTree>
    <p:extLst>
      <p:ext uri="{BB962C8B-B14F-4D97-AF65-F5344CB8AC3E}">
        <p14:creationId xmlns:p14="http://schemas.microsoft.com/office/powerpoint/2010/main" val="443100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 y="1"/>
            <a:ext cx="5867400" cy="99059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rgbClr val="FFC000"/>
                </a:solidFill>
              </a:rPr>
              <a:t>MLA-Online at JHU </a:t>
            </a:r>
            <a:endParaRPr lang="en-US" dirty="0">
              <a:solidFill>
                <a:srgbClr val="FFC000"/>
              </a:solidFill>
            </a:endParaRPr>
          </a:p>
        </p:txBody>
      </p:sp>
      <p:sp>
        <p:nvSpPr>
          <p:cNvPr id="5" name="TextBox 4"/>
          <p:cNvSpPr txBox="1"/>
          <p:nvPr/>
        </p:nvSpPr>
        <p:spPr>
          <a:xfrm>
            <a:off x="304800" y="772180"/>
            <a:ext cx="4154663" cy="523220"/>
          </a:xfrm>
          <a:prstGeom prst="rect">
            <a:avLst/>
          </a:prstGeom>
          <a:noFill/>
        </p:spPr>
        <p:txBody>
          <a:bodyPr wrap="none" rtlCol="0">
            <a:spAutoFit/>
          </a:bodyPr>
          <a:lstStyle/>
          <a:p>
            <a:r>
              <a:rPr lang="en-US" sz="2800" dirty="0" smtClean="0"/>
              <a:t>Progress, Perils, and Pitfalls</a:t>
            </a:r>
            <a:endParaRPr lang="en-US" sz="2800" dirty="0"/>
          </a:p>
        </p:txBody>
      </p:sp>
      <p:sp>
        <p:nvSpPr>
          <p:cNvPr id="6" name="TextBox 5"/>
          <p:cNvSpPr txBox="1"/>
          <p:nvPr/>
        </p:nvSpPr>
        <p:spPr>
          <a:xfrm>
            <a:off x="257908" y="1608727"/>
            <a:ext cx="7403123" cy="1785104"/>
          </a:xfrm>
          <a:prstGeom prst="rect">
            <a:avLst/>
          </a:prstGeom>
          <a:noFill/>
        </p:spPr>
        <p:txBody>
          <a:bodyPr wrap="square" rtlCol="0">
            <a:spAutoFit/>
          </a:bodyPr>
          <a:lstStyle/>
          <a:p>
            <a:r>
              <a:rPr lang="en-US" sz="2000" dirty="0" smtClean="0">
                <a:solidFill>
                  <a:srgbClr val="FFC000"/>
                </a:solidFill>
              </a:rPr>
              <a:t>Progress in MLA –Online</a:t>
            </a:r>
          </a:p>
          <a:p>
            <a:endParaRPr lang="en-US" dirty="0" smtClean="0">
              <a:solidFill>
                <a:srgbClr val="FFC000"/>
              </a:solidFill>
            </a:endParaRPr>
          </a:p>
          <a:p>
            <a:pPr marL="457200" indent="-457200">
              <a:buFont typeface="Wingdings" panose="05000000000000000000" pitchFamily="2" charset="2"/>
              <a:buChar char="Ø"/>
            </a:pPr>
            <a:r>
              <a:rPr lang="en-US" dirty="0" smtClean="0"/>
              <a:t>12 courses now fully developed, faculty trained, and already taught online</a:t>
            </a:r>
          </a:p>
          <a:p>
            <a:pPr marL="457200" indent="-457200">
              <a:buFont typeface="Wingdings" panose="05000000000000000000" pitchFamily="2" charset="2"/>
              <a:buChar char="Ø"/>
            </a:pPr>
            <a:r>
              <a:rPr lang="en-US" dirty="0" smtClean="0"/>
              <a:t>Two new initiatives include a fully online leadership certificate and a fully online lean pathway to degree for Masters program</a:t>
            </a:r>
            <a:endParaRPr lang="en-US" dirty="0"/>
          </a:p>
        </p:txBody>
      </p:sp>
      <p:sp>
        <p:nvSpPr>
          <p:cNvPr id="7" name="TextBox 6"/>
          <p:cNvSpPr txBox="1"/>
          <p:nvPr/>
        </p:nvSpPr>
        <p:spPr>
          <a:xfrm>
            <a:off x="257908" y="3810000"/>
            <a:ext cx="8512732" cy="2585323"/>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solidFill>
                  <a:srgbClr val="FFC000"/>
                </a:solidFill>
              </a:rPr>
              <a:t>Perils and Pitfalls</a:t>
            </a:r>
          </a:p>
          <a:p>
            <a:pPr marL="285750" indent="-285750">
              <a:buFont typeface="Wingdings" panose="05000000000000000000" pitchFamily="2" charset="2"/>
              <a:buChar char="Ø"/>
            </a:pPr>
            <a:endParaRPr lang="en-US" dirty="0" smtClean="0">
              <a:solidFill>
                <a:srgbClr val="FFC000"/>
              </a:solidFill>
            </a:endParaRPr>
          </a:p>
          <a:p>
            <a:pPr marL="285750" indent="-285750">
              <a:buFont typeface="Wingdings" panose="05000000000000000000" pitchFamily="2" charset="2"/>
              <a:buChar char="Ø"/>
            </a:pPr>
            <a:r>
              <a:rPr lang="en-US" dirty="0" smtClean="0"/>
              <a:t>Faculty Training</a:t>
            </a:r>
          </a:p>
          <a:p>
            <a:pPr marL="285750" indent="-285750">
              <a:buFont typeface="Wingdings" panose="05000000000000000000" pitchFamily="2" charset="2"/>
              <a:buChar char="Ø"/>
            </a:pPr>
            <a:r>
              <a:rPr lang="en-US" dirty="0" smtClean="0"/>
              <a:t>Designing a Curriculum for a broad based liberal arts program – Keeping the Core!</a:t>
            </a:r>
          </a:p>
          <a:p>
            <a:pPr marL="285750" indent="-285750">
              <a:buFont typeface="Wingdings" panose="05000000000000000000" pitchFamily="2" charset="2"/>
              <a:buChar char="Ø"/>
            </a:pPr>
            <a:r>
              <a:rPr lang="en-US" dirty="0" smtClean="0"/>
              <a:t>Maintaining a balance between online and </a:t>
            </a:r>
            <a:r>
              <a:rPr lang="en-US" dirty="0" err="1" smtClean="0"/>
              <a:t>onground</a:t>
            </a:r>
            <a:r>
              <a:rPr lang="en-US" dirty="0" smtClean="0"/>
              <a:t> courses – Major issues for students and faculty</a:t>
            </a:r>
          </a:p>
          <a:p>
            <a:pPr marL="285750" indent="-285750">
              <a:buFont typeface="Wingdings" panose="05000000000000000000" pitchFamily="2" charset="2"/>
              <a:buChar char="Ø"/>
            </a:pPr>
            <a:r>
              <a:rPr lang="en-US" dirty="0" smtClean="0"/>
              <a:t>Dealing with administrators who don’t understand issues in pedagogy and balance</a:t>
            </a:r>
          </a:p>
          <a:p>
            <a:pPr marL="285750" indent="-285750">
              <a:buFont typeface="Wingdings" panose="05000000000000000000" pitchFamily="2" charset="2"/>
              <a:buChar char="Ø"/>
            </a:pPr>
            <a:r>
              <a:rPr lang="en-US" dirty="0" smtClean="0"/>
              <a:t>Biggest problem !!!!!!!!!!</a:t>
            </a:r>
            <a:endParaRPr lang="en-US" dirty="0" smtClean="0">
              <a:solidFill>
                <a:srgbClr val="FFC000"/>
              </a:solidFill>
            </a:endParaRP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723490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311550" cy="420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39517" y="5523131"/>
            <a:ext cx="7507953" cy="646331"/>
          </a:xfrm>
          <a:prstGeom prst="rect">
            <a:avLst/>
          </a:prstGeom>
          <a:noFill/>
        </p:spPr>
        <p:txBody>
          <a:bodyPr wrap="none" rtlCol="0">
            <a:spAutoFit/>
          </a:bodyPr>
          <a:lstStyle/>
          <a:p>
            <a:r>
              <a:rPr lang="en-US" dirty="0" smtClean="0"/>
              <a:t>First Analysis Securities Corporation Report – “Education/Knowledge Services”</a:t>
            </a:r>
          </a:p>
          <a:p>
            <a:r>
              <a:rPr lang="en-US" dirty="0" smtClean="0"/>
              <a:t>“</a:t>
            </a:r>
            <a:r>
              <a:rPr lang="en-US" dirty="0" smtClean="0">
                <a:hlinkClick r:id="rId3"/>
              </a:rPr>
              <a:t>School as a Service: The Next Big thing in the Higher Education Industry</a:t>
            </a:r>
            <a:r>
              <a:rPr lang="en-US" dirty="0" smtClean="0"/>
              <a:t>”</a:t>
            </a:r>
            <a:endParaRPr lang="en-US" dirty="0"/>
          </a:p>
        </p:txBody>
      </p:sp>
      <p:sp>
        <p:nvSpPr>
          <p:cNvPr id="3" name="Rectangle 2"/>
          <p:cNvSpPr/>
          <p:nvPr/>
        </p:nvSpPr>
        <p:spPr>
          <a:xfrm>
            <a:off x="152400" y="152400"/>
            <a:ext cx="8153400" cy="646331"/>
          </a:xfrm>
          <a:prstGeom prst="rect">
            <a:avLst/>
          </a:prstGeom>
        </p:spPr>
        <p:txBody>
          <a:bodyPr wrap="square">
            <a:spAutoFit/>
          </a:bodyPr>
          <a:lstStyle/>
          <a:p>
            <a:pPr marL="285750" lvl="0" indent="-285750">
              <a:buFont typeface="Wingdings" panose="05000000000000000000" pitchFamily="2" charset="2"/>
              <a:buChar char="Ø"/>
            </a:pPr>
            <a:r>
              <a:rPr lang="en-US" dirty="0">
                <a:solidFill>
                  <a:prstClr val="white"/>
                </a:solidFill>
              </a:rPr>
              <a:t>The Privatization of online Education and the </a:t>
            </a:r>
            <a:r>
              <a:rPr lang="en-US" dirty="0" smtClean="0">
                <a:solidFill>
                  <a:prstClr val="white"/>
                </a:solidFill>
              </a:rPr>
              <a:t>University’s  </a:t>
            </a:r>
            <a:r>
              <a:rPr lang="en-US" dirty="0">
                <a:solidFill>
                  <a:prstClr val="white"/>
                </a:solidFill>
              </a:rPr>
              <a:t>rush headlong into the money (?)</a:t>
            </a:r>
          </a:p>
        </p:txBody>
      </p:sp>
    </p:spTree>
    <p:extLst>
      <p:ext uri="{BB962C8B-B14F-4D97-AF65-F5344CB8AC3E}">
        <p14:creationId xmlns:p14="http://schemas.microsoft.com/office/powerpoint/2010/main" val="170027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856" y="1143000"/>
            <a:ext cx="7543800" cy="3139321"/>
          </a:xfrm>
          <a:prstGeom prst="rect">
            <a:avLst/>
          </a:prstGeom>
        </p:spPr>
        <p:txBody>
          <a:bodyPr wrap="square">
            <a:spAutoFit/>
          </a:bodyPr>
          <a:lstStyle/>
          <a:p>
            <a:endParaRPr lang="en-US" dirty="0" smtClean="0"/>
          </a:p>
          <a:p>
            <a:r>
              <a:rPr lang="en-US" dirty="0" smtClean="0"/>
              <a:t>“</a:t>
            </a:r>
            <a:r>
              <a:rPr lang="en-US" dirty="0" err="1" smtClean="0"/>
              <a:t>Deltak</a:t>
            </a:r>
            <a:r>
              <a:rPr lang="en-US" dirty="0" smtClean="0"/>
              <a:t> is a high-growth company that works in close partnership with leading colleges and universities to develop and support fully online degree and certificate programs.  The business, founded in 1997, provides technology platforms and services including market research validating program demand, instructional design, marketing, and student recruitment and retention services to leading national and regional colleges and universities throughout the United States to achieve strategic outcomes with online and hybrid program offerings. Today, </a:t>
            </a:r>
            <a:r>
              <a:rPr lang="en-US" dirty="0" err="1" smtClean="0"/>
              <a:t>Deltak</a:t>
            </a:r>
            <a:r>
              <a:rPr lang="en-US" dirty="0" smtClean="0"/>
              <a:t> supports more than 100 online programs.”</a:t>
            </a:r>
          </a:p>
          <a:p>
            <a:endParaRPr lang="en-US" dirty="0"/>
          </a:p>
          <a:p>
            <a:r>
              <a:rPr lang="en-US" dirty="0" smtClean="0"/>
              <a:t>Including Purdue, Saint Joseph’s, Boston University and now Johns Hopkins</a:t>
            </a:r>
            <a:endParaRPr lang="en-US" dirty="0"/>
          </a:p>
        </p:txBody>
      </p:sp>
      <p:sp>
        <p:nvSpPr>
          <p:cNvPr id="3" name="TextBox 2"/>
          <p:cNvSpPr txBox="1"/>
          <p:nvPr/>
        </p:nvSpPr>
        <p:spPr>
          <a:xfrm>
            <a:off x="228600" y="295845"/>
            <a:ext cx="5104539" cy="430887"/>
          </a:xfrm>
          <a:prstGeom prst="rect">
            <a:avLst/>
          </a:prstGeom>
          <a:noFill/>
        </p:spPr>
        <p:txBody>
          <a:bodyPr wrap="none" rtlCol="0">
            <a:spAutoFit/>
          </a:bodyPr>
          <a:lstStyle/>
          <a:p>
            <a:r>
              <a:rPr lang="en-US" sz="2200" dirty="0" smtClean="0">
                <a:solidFill>
                  <a:srgbClr val="FFC000"/>
                </a:solidFill>
              </a:rPr>
              <a:t>In 2012, Wiley Publishing purchased </a:t>
            </a:r>
            <a:r>
              <a:rPr lang="en-US" sz="2200" dirty="0" err="1" smtClean="0">
                <a:solidFill>
                  <a:srgbClr val="FFC000"/>
                </a:solidFill>
              </a:rPr>
              <a:t>Deltak</a:t>
            </a:r>
            <a:endParaRPr lang="en-US" sz="2200" dirty="0">
              <a:solidFill>
                <a:srgbClr val="FFC000"/>
              </a:solidFill>
            </a:endParaRPr>
          </a:p>
        </p:txBody>
      </p:sp>
    </p:spTree>
    <p:extLst>
      <p:ext uri="{BB962C8B-B14F-4D97-AF65-F5344CB8AC3E}">
        <p14:creationId xmlns:p14="http://schemas.microsoft.com/office/powerpoint/2010/main" val="38456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9244" y="4572000"/>
            <a:ext cx="6220101" cy="369332"/>
          </a:xfrm>
          <a:prstGeom prst="rect">
            <a:avLst/>
          </a:prstGeom>
          <a:noFill/>
        </p:spPr>
        <p:txBody>
          <a:bodyPr wrap="none" rtlCol="0">
            <a:spAutoFit/>
          </a:bodyPr>
          <a:lstStyle/>
          <a:p>
            <a:r>
              <a:rPr lang="en-US" dirty="0" smtClean="0"/>
              <a:t>“</a:t>
            </a:r>
            <a:r>
              <a:rPr lang="en-US" dirty="0" smtClean="0">
                <a:hlinkClick r:id="rId2"/>
              </a:rPr>
              <a:t>The New For-Profits</a:t>
            </a:r>
            <a:r>
              <a:rPr lang="en-US" dirty="0" smtClean="0"/>
              <a:t>” in Inside Higher Education (May 31, 2013)</a:t>
            </a:r>
            <a:endParaRPr lang="en-US" dirty="0"/>
          </a:p>
        </p:txBody>
      </p:sp>
      <p:sp>
        <p:nvSpPr>
          <p:cNvPr id="3" name="Rectangle 2"/>
          <p:cNvSpPr/>
          <p:nvPr/>
        </p:nvSpPr>
        <p:spPr>
          <a:xfrm>
            <a:off x="838200" y="457200"/>
            <a:ext cx="6705600" cy="3693319"/>
          </a:xfrm>
          <a:prstGeom prst="rect">
            <a:avLst/>
          </a:prstGeom>
        </p:spPr>
        <p:txBody>
          <a:bodyPr wrap="square">
            <a:spAutoFit/>
          </a:bodyPr>
          <a:lstStyle/>
          <a:p>
            <a:r>
              <a:rPr lang="en-US" dirty="0" smtClean="0"/>
              <a:t>“While </a:t>
            </a:r>
            <a:r>
              <a:rPr lang="en-US" dirty="0"/>
              <a:t>for-profit institutions have yet to earn much respect from traditional higher education, the BSPs are working with scores of highly reputable nonprofits. </a:t>
            </a:r>
            <a:r>
              <a:rPr lang="en-US" dirty="0" err="1"/>
              <a:t>EmbanetCompass</a:t>
            </a:r>
            <a:r>
              <a:rPr lang="en-US" dirty="0"/>
              <a:t> works with Boston University, </a:t>
            </a:r>
            <a:r>
              <a:rPr lang="en-US" dirty="0" err="1"/>
              <a:t>Deltak</a:t>
            </a:r>
            <a:r>
              <a:rPr lang="en-US" dirty="0"/>
              <a:t> with Purdue, 2U with the University of Southern California and Georgetown, Pearson with Arizona State University, Bisk with Notre Dame -- and the list goes on. </a:t>
            </a:r>
            <a:endParaRPr lang="en-US" dirty="0" smtClean="0"/>
          </a:p>
          <a:p>
            <a:endParaRPr lang="en-US" dirty="0"/>
          </a:p>
          <a:p>
            <a:r>
              <a:rPr lang="en-US" dirty="0" err="1"/>
              <a:t>Eduventures</a:t>
            </a:r>
            <a:r>
              <a:rPr lang="en-US" dirty="0"/>
              <a:t> estimates that about 200 nonprofits have partnerships with BSPs and another 500 will entertain such partnerships in the next 12 to 24 months</a:t>
            </a:r>
            <a:r>
              <a:rPr lang="en-US" dirty="0">
                <a:solidFill>
                  <a:srgbClr val="FF0000"/>
                </a:solidFill>
              </a:rPr>
              <a:t>. BSPs </a:t>
            </a:r>
            <a:r>
              <a:rPr lang="en-US" dirty="0"/>
              <a:t>generally take 50 percent of all tuition revenues for their services, so this is a very lucrative market</a:t>
            </a:r>
            <a:r>
              <a:rPr lang="en-US" dirty="0" smtClean="0"/>
              <a:t>.”</a:t>
            </a:r>
          </a:p>
          <a:p>
            <a:endParaRPr lang="en-US" dirty="0"/>
          </a:p>
          <a:p>
            <a:r>
              <a:rPr lang="en-US" dirty="0" smtClean="0"/>
              <a:t>* “</a:t>
            </a:r>
            <a:r>
              <a:rPr lang="en-US" dirty="0" smtClean="0">
                <a:solidFill>
                  <a:srgbClr val="FF0000"/>
                </a:solidFill>
              </a:rPr>
              <a:t>Bundled Services Providers</a:t>
            </a:r>
            <a:r>
              <a:rPr lang="en-US" dirty="0" smtClean="0"/>
              <a:t>”</a:t>
            </a:r>
            <a:endParaRPr lang="en-US" dirty="0"/>
          </a:p>
        </p:txBody>
      </p:sp>
      <p:sp>
        <p:nvSpPr>
          <p:cNvPr id="4" name="TextBox 3"/>
          <p:cNvSpPr txBox="1"/>
          <p:nvPr/>
        </p:nvSpPr>
        <p:spPr>
          <a:xfrm>
            <a:off x="1069659" y="5606534"/>
            <a:ext cx="3595151" cy="369332"/>
          </a:xfrm>
          <a:prstGeom prst="rect">
            <a:avLst/>
          </a:prstGeom>
          <a:noFill/>
        </p:spPr>
        <p:txBody>
          <a:bodyPr wrap="none" rtlCol="0">
            <a:spAutoFit/>
          </a:bodyPr>
          <a:lstStyle/>
          <a:p>
            <a:r>
              <a:rPr lang="en-US" dirty="0" smtClean="0"/>
              <a:t>So What’s the Problem with This??!!</a:t>
            </a:r>
            <a:endParaRPr lang="en-US" dirty="0"/>
          </a:p>
        </p:txBody>
      </p:sp>
    </p:spTree>
    <p:extLst>
      <p:ext uri="{BB962C8B-B14F-4D97-AF65-F5344CB8AC3E}">
        <p14:creationId xmlns:p14="http://schemas.microsoft.com/office/powerpoint/2010/main" val="922275791"/>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426</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Online Education at JHU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MLA-Online at JHU</dc:title>
  <dc:creator>melissa hilbish</dc:creator>
  <cp:lastModifiedBy>7Copy</cp:lastModifiedBy>
  <cp:revision>7</cp:revision>
  <dcterms:created xsi:type="dcterms:W3CDTF">2014-10-08T13:07:05Z</dcterms:created>
  <dcterms:modified xsi:type="dcterms:W3CDTF">2014-10-20T17:14:29Z</dcterms:modified>
</cp:coreProperties>
</file>