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6" r:id="rId1"/>
  </p:sldMasterIdLst>
  <p:sldIdLst>
    <p:sldId id="256" r:id="rId2"/>
    <p:sldId id="257" r:id="rId3"/>
    <p:sldId id="258" r:id="rId4"/>
    <p:sldId id="259" r:id="rId5"/>
    <p:sldId id="260" r:id="rId6"/>
    <p:sldId id="263" r:id="rId7"/>
    <p:sldId id="264" r:id="rId8"/>
    <p:sldId id="261" r:id="rId9"/>
    <p:sldId id="262"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4" d="100"/>
          <a:sy n="54" d="100"/>
        </p:scale>
        <p:origin x="102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486E756-9562-754A-A244-206C7950973B}"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D6CC888B-D9F9-4E54-B722-F151A9F45E95}"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86E756-9562-754A-A244-206C7950973B}"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D0555-64E9-F74B-BAC0-E8BA0AF645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86E756-9562-754A-A244-206C7950973B}"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D0555-64E9-F74B-BAC0-E8BA0AF645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3486E756-9562-754A-A244-206C7950973B}"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D0555-64E9-F74B-BAC0-E8BA0AF645B8}"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3486E756-9562-754A-A244-206C7950973B}"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D0555-64E9-F74B-BAC0-E8BA0AF645B8}"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86E756-9562-754A-A244-206C7950973B}"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D0555-64E9-F74B-BAC0-E8BA0AF645B8}"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486E756-9562-754A-A244-206C7950973B}"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D0555-64E9-F74B-BAC0-E8BA0AF645B8}"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486E756-9562-754A-A244-206C7950973B}"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D0555-64E9-F74B-BAC0-E8BA0AF645B8}"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6E756-9562-754A-A244-206C7950973B}"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D0555-64E9-F74B-BAC0-E8BA0AF645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3486E756-9562-754A-A244-206C7950973B}"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486E756-9562-754A-A244-206C7950973B}"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D0555-64E9-F74B-BAC0-E8BA0AF645B8}"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486E756-9562-754A-A244-206C7950973B}" type="datetimeFigureOut">
              <a:rPr lang="en-US" smtClean="0"/>
              <a:t>12/7/2016</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9A3D0555-64E9-F74B-BAC0-E8BA0AF645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us.edu/mi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Deborah Finkel</a:t>
            </a:r>
          </a:p>
          <a:p>
            <a:r>
              <a:rPr lang="en-US" dirty="0"/>
              <a:t>Indiana University Southeast</a:t>
            </a:r>
          </a:p>
        </p:txBody>
      </p:sp>
      <p:sp>
        <p:nvSpPr>
          <p:cNvPr id="2" name="Title 1"/>
          <p:cNvSpPr>
            <a:spLocks noGrp="1"/>
          </p:cNvSpPr>
          <p:nvPr>
            <p:ph type="title"/>
          </p:nvPr>
        </p:nvSpPr>
        <p:spPr/>
        <p:txBody>
          <a:bodyPr/>
          <a:lstStyle/>
          <a:p>
            <a:r>
              <a:rPr lang="en-US" dirty="0"/>
              <a:t>Grass Roots </a:t>
            </a:r>
            <a:br>
              <a:rPr lang="en-US" dirty="0"/>
            </a:br>
            <a:r>
              <a:rPr lang="en-US" dirty="0"/>
              <a:t>Recruiting</a:t>
            </a:r>
          </a:p>
        </p:txBody>
      </p:sp>
    </p:spTree>
    <p:extLst>
      <p:ext uri="{BB962C8B-B14F-4D97-AF65-F5344CB8AC3E}">
        <p14:creationId xmlns:p14="http://schemas.microsoft.com/office/powerpoint/2010/main" val="3745199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p>
        </p:txBody>
      </p:sp>
      <p:sp>
        <p:nvSpPr>
          <p:cNvPr id="3" name="Content Placeholder 2"/>
          <p:cNvSpPr>
            <a:spLocks noGrp="1"/>
          </p:cNvSpPr>
          <p:nvPr>
            <p:ph sz="quarter" idx="13"/>
          </p:nvPr>
        </p:nvSpPr>
        <p:spPr/>
        <p:txBody>
          <a:bodyPr/>
          <a:lstStyle/>
          <a:p>
            <a:r>
              <a:rPr lang="en-US" sz="2800" dirty="0"/>
              <a:t>Investment</a:t>
            </a:r>
          </a:p>
          <a:p>
            <a:pPr lvl="1"/>
            <a:r>
              <a:rPr lang="en-US" sz="2400" dirty="0"/>
              <a:t>Little money</a:t>
            </a:r>
          </a:p>
          <a:p>
            <a:pPr lvl="1"/>
            <a:r>
              <a:rPr lang="en-US" sz="2400" dirty="0"/>
              <a:t>Some time to build/maintain database</a:t>
            </a:r>
          </a:p>
          <a:p>
            <a:pPr lvl="1"/>
            <a:r>
              <a:rPr lang="en-US" sz="2400" dirty="0"/>
              <a:t>More time to add human connection/interactions</a:t>
            </a:r>
          </a:p>
          <a:p>
            <a:pPr lvl="1"/>
            <a:endParaRPr lang="en-US" dirty="0"/>
          </a:p>
          <a:p>
            <a:pPr lvl="1"/>
            <a:endParaRPr lang="en-US" dirty="0"/>
          </a:p>
          <a:p>
            <a:pPr lvl="1"/>
            <a:endParaRPr lang="en-US" dirty="0"/>
          </a:p>
          <a:p>
            <a:pPr lvl="1"/>
            <a:endParaRPr lang="en-US" dirty="0"/>
          </a:p>
          <a:p>
            <a:r>
              <a:rPr lang="en-US" sz="2800" dirty="0"/>
              <a:t>Pay-off</a:t>
            </a:r>
          </a:p>
          <a:p>
            <a:pPr lvl="1"/>
            <a:r>
              <a:rPr lang="en-US" sz="2400" dirty="0"/>
              <a:t>More people who know you </a:t>
            </a:r>
          </a:p>
          <a:p>
            <a:pPr lvl="1"/>
            <a:r>
              <a:rPr lang="en-US" sz="2400" dirty="0"/>
              <a:t>More people who know about your program </a:t>
            </a:r>
          </a:p>
          <a:p>
            <a:endParaRPr lang="en-US" dirty="0"/>
          </a:p>
        </p:txBody>
      </p:sp>
      <p:pic>
        <p:nvPicPr>
          <p:cNvPr id="4" name="Picture 3" descr="lever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658" y="3236517"/>
            <a:ext cx="5570752" cy="1985495"/>
          </a:xfrm>
          <a:prstGeom prst="rect">
            <a:avLst/>
          </a:prstGeom>
        </p:spPr>
      </p:pic>
    </p:spTree>
    <p:extLst>
      <p:ext uri="{BB962C8B-B14F-4D97-AF65-F5344CB8AC3E}">
        <p14:creationId xmlns:p14="http://schemas.microsoft.com/office/powerpoint/2010/main" val="2852713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GOAL</a:t>
            </a:r>
          </a:p>
        </p:txBody>
      </p:sp>
      <p:sp>
        <p:nvSpPr>
          <p:cNvPr id="5" name="Content Placeholder 4"/>
          <p:cNvSpPr>
            <a:spLocks noGrp="1"/>
          </p:cNvSpPr>
          <p:nvPr>
            <p:ph sz="quarter" idx="13"/>
          </p:nvPr>
        </p:nvSpPr>
        <p:spPr/>
        <p:txBody>
          <a:bodyPr/>
          <a:lstStyle/>
          <a:p>
            <a:r>
              <a:rPr lang="en-US" sz="2800" dirty="0"/>
              <a:t>Leverage limited marketing/recruiting resources</a:t>
            </a:r>
          </a:p>
          <a:p>
            <a:endParaRPr lang="en-US" sz="2800" dirty="0"/>
          </a:p>
          <a:p>
            <a:endParaRPr lang="en-US" sz="2800" dirty="0"/>
          </a:p>
          <a:p>
            <a:endParaRPr lang="en-US" sz="2800" dirty="0"/>
          </a:p>
          <a:p>
            <a:endParaRPr lang="en-US" sz="2800" dirty="0"/>
          </a:p>
          <a:p>
            <a:r>
              <a:rPr lang="en-US" sz="2800" dirty="0"/>
              <a:t>HOW?</a:t>
            </a:r>
          </a:p>
          <a:p>
            <a:pPr lvl="1"/>
            <a:r>
              <a:rPr lang="en-US" sz="2600" dirty="0"/>
              <a:t>Marketing is often about making new “friends”</a:t>
            </a:r>
          </a:p>
          <a:p>
            <a:pPr lvl="1"/>
            <a:r>
              <a:rPr lang="en-US" sz="2600" dirty="0"/>
              <a:t>Consider nurturing relationships with friends you have: those already referring students to your program</a:t>
            </a:r>
          </a:p>
        </p:txBody>
      </p:sp>
      <p:pic>
        <p:nvPicPr>
          <p:cNvPr id="7" name="Picture 6" descr="Leverage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426" y="1841500"/>
            <a:ext cx="5533008" cy="2128080"/>
          </a:xfrm>
          <a:prstGeom prst="rect">
            <a:avLst/>
          </a:prstGeom>
        </p:spPr>
      </p:pic>
    </p:spTree>
    <p:extLst>
      <p:ext uri="{BB962C8B-B14F-4D97-AF65-F5344CB8AC3E}">
        <p14:creationId xmlns:p14="http://schemas.microsoft.com/office/powerpoint/2010/main" val="208333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one-see-saw-tr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925" y="3450951"/>
            <a:ext cx="5328680" cy="2785257"/>
          </a:xfrm>
          <a:prstGeom prst="rect">
            <a:avLst/>
          </a:prstGeom>
        </p:spPr>
      </p:pic>
      <p:sp>
        <p:nvSpPr>
          <p:cNvPr id="2" name="Title 1"/>
          <p:cNvSpPr>
            <a:spLocks noGrp="1"/>
          </p:cNvSpPr>
          <p:nvPr>
            <p:ph type="title"/>
          </p:nvPr>
        </p:nvSpPr>
        <p:spPr/>
        <p:txBody>
          <a:bodyPr/>
          <a:lstStyle/>
          <a:p>
            <a:r>
              <a:rPr lang="en-US" b="1" dirty="0"/>
              <a:t>STEPS</a:t>
            </a:r>
          </a:p>
        </p:txBody>
      </p:sp>
      <p:sp>
        <p:nvSpPr>
          <p:cNvPr id="3" name="Content Placeholder 2"/>
          <p:cNvSpPr>
            <a:spLocks noGrp="1"/>
          </p:cNvSpPr>
          <p:nvPr>
            <p:ph sz="quarter" idx="13"/>
          </p:nvPr>
        </p:nvSpPr>
        <p:spPr/>
        <p:txBody>
          <a:bodyPr>
            <a:normAutofit/>
          </a:bodyPr>
          <a:lstStyle/>
          <a:p>
            <a:pPr>
              <a:lnSpc>
                <a:spcPct val="150000"/>
              </a:lnSpc>
            </a:pPr>
            <a:r>
              <a:rPr lang="en-US" sz="2800" dirty="0"/>
              <a:t>Do your research</a:t>
            </a:r>
          </a:p>
          <a:p>
            <a:pPr>
              <a:lnSpc>
                <a:spcPct val="150000"/>
              </a:lnSpc>
            </a:pPr>
            <a:r>
              <a:rPr lang="en-US" sz="2800" dirty="0"/>
              <a:t>Build your list</a:t>
            </a:r>
          </a:p>
          <a:p>
            <a:pPr>
              <a:lnSpc>
                <a:spcPct val="150000"/>
              </a:lnSpc>
            </a:pPr>
            <a:r>
              <a:rPr lang="en-US" sz="2800" dirty="0"/>
              <a:t>Make the connections</a:t>
            </a:r>
          </a:p>
          <a:p>
            <a:pPr>
              <a:lnSpc>
                <a:spcPct val="150000"/>
              </a:lnSpc>
            </a:pPr>
            <a:r>
              <a:rPr lang="en-US" sz="2800" dirty="0"/>
              <a:t>Maintain the relationship</a:t>
            </a:r>
          </a:p>
        </p:txBody>
      </p:sp>
    </p:spTree>
    <p:extLst>
      <p:ext uri="{BB962C8B-B14F-4D97-AF65-F5344CB8AC3E}">
        <p14:creationId xmlns:p14="http://schemas.microsoft.com/office/powerpoint/2010/main" val="218272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 YOUR RESEARCH</a:t>
            </a:r>
          </a:p>
        </p:txBody>
      </p:sp>
      <p:sp>
        <p:nvSpPr>
          <p:cNvPr id="3" name="Content Placeholder 2"/>
          <p:cNvSpPr>
            <a:spLocks noGrp="1"/>
          </p:cNvSpPr>
          <p:nvPr>
            <p:ph sz="quarter" idx="13"/>
          </p:nvPr>
        </p:nvSpPr>
        <p:spPr>
          <a:xfrm>
            <a:off x="274320" y="1298448"/>
            <a:ext cx="8595360" cy="2159965"/>
          </a:xfrm>
        </p:spPr>
        <p:txBody>
          <a:bodyPr>
            <a:normAutofit/>
          </a:bodyPr>
          <a:lstStyle/>
          <a:p>
            <a:r>
              <a:rPr lang="en-US" sz="2800" dirty="0"/>
              <a:t>Identify your feeder schools</a:t>
            </a:r>
          </a:p>
          <a:p>
            <a:pPr lvl="1"/>
            <a:r>
              <a:rPr lang="en-US" sz="2400" dirty="0"/>
              <a:t>Where are your top notch applicants coming from? </a:t>
            </a:r>
          </a:p>
          <a:p>
            <a:pPr lvl="1"/>
            <a:r>
              <a:rPr lang="en-US" sz="2400" dirty="0"/>
              <a:t>How are they hearing about your program?</a:t>
            </a:r>
          </a:p>
          <a:p>
            <a:pPr lvl="1"/>
            <a:r>
              <a:rPr lang="en-US" sz="2400" dirty="0"/>
              <a:t>Who are the key people at that institution to connect with?</a:t>
            </a:r>
          </a:p>
          <a:p>
            <a:pPr lvl="1"/>
            <a:endParaRPr lang="en-US" sz="2400" dirty="0"/>
          </a:p>
          <a:p>
            <a:pPr lvl="1"/>
            <a:endParaRPr lang="en-US" sz="2400" dirty="0"/>
          </a:p>
          <a:p>
            <a:pPr lvl="1"/>
            <a:endParaRPr lang="en-US" dirty="0"/>
          </a:p>
        </p:txBody>
      </p:sp>
      <p:pic>
        <p:nvPicPr>
          <p:cNvPr id="5" name="Picture 4" descr="images-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936" y="3458413"/>
            <a:ext cx="2806700" cy="2895600"/>
          </a:xfrm>
          <a:prstGeom prst="rect">
            <a:avLst/>
          </a:prstGeom>
        </p:spPr>
      </p:pic>
      <p:sp>
        <p:nvSpPr>
          <p:cNvPr id="6" name="Content Placeholder 2"/>
          <p:cNvSpPr txBox="1">
            <a:spLocks/>
          </p:cNvSpPr>
          <p:nvPr/>
        </p:nvSpPr>
        <p:spPr>
          <a:xfrm>
            <a:off x="3403600" y="3160889"/>
            <a:ext cx="5466080" cy="3080235"/>
          </a:xfrm>
          <a:prstGeom prst="rect">
            <a:avLst/>
          </a:prstGeom>
        </p:spPr>
        <p:txBody>
          <a:bodyPr vert="horz" lIns="91440" tIns="45720" rIns="91440" bIns="45720" rtlCol="0">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170752" lvl="1" indent="0">
              <a:buNone/>
            </a:pPr>
            <a:endParaRPr lang="en-US" sz="2400" dirty="0"/>
          </a:p>
          <a:p>
            <a:r>
              <a:rPr lang="en-US" sz="2800" dirty="0"/>
              <a:t>Identify your feeder businesses</a:t>
            </a:r>
          </a:p>
          <a:p>
            <a:pPr lvl="1"/>
            <a:r>
              <a:rPr lang="en-US" sz="2400" dirty="0"/>
              <a:t>What companies or industries are your best applicants coming from?</a:t>
            </a:r>
          </a:p>
          <a:p>
            <a:pPr lvl="1"/>
            <a:r>
              <a:rPr lang="en-US" sz="2400" dirty="0"/>
              <a:t>What companies in your area have employees that could benefit from a masters degree?</a:t>
            </a:r>
          </a:p>
          <a:p>
            <a:pPr lvl="1"/>
            <a:endParaRPr lang="en-US" sz="2400" dirty="0"/>
          </a:p>
          <a:p>
            <a:pPr lvl="1"/>
            <a:endParaRPr lang="en-US" dirty="0"/>
          </a:p>
        </p:txBody>
      </p:sp>
    </p:spTree>
    <p:extLst>
      <p:ext uri="{BB962C8B-B14F-4D97-AF65-F5344CB8AC3E}">
        <p14:creationId xmlns:p14="http://schemas.microsoft.com/office/powerpoint/2010/main" val="3816857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BUILD YOUR LIST</a:t>
            </a:r>
          </a:p>
        </p:txBody>
      </p:sp>
      <p:sp>
        <p:nvSpPr>
          <p:cNvPr id="3" name="Content Placeholder 2"/>
          <p:cNvSpPr>
            <a:spLocks noGrp="1"/>
          </p:cNvSpPr>
          <p:nvPr>
            <p:ph sz="quarter" idx="13"/>
          </p:nvPr>
        </p:nvSpPr>
        <p:spPr>
          <a:xfrm>
            <a:off x="274319" y="1298448"/>
            <a:ext cx="8188065" cy="5559552"/>
          </a:xfrm>
        </p:spPr>
        <p:txBody>
          <a:bodyPr>
            <a:normAutofit/>
          </a:bodyPr>
          <a:lstStyle/>
          <a:p>
            <a:r>
              <a:rPr lang="en-US" sz="2800" dirty="0"/>
              <a:t>Create a database </a:t>
            </a:r>
          </a:p>
          <a:p>
            <a:pPr lvl="1"/>
            <a:r>
              <a:rPr lang="en-US" sz="2400" dirty="0"/>
              <a:t>Collect the name, title, &amp; contact info of all your key players</a:t>
            </a:r>
          </a:p>
          <a:p>
            <a:pPr lvl="1"/>
            <a:r>
              <a:rPr lang="en-US" sz="2400" dirty="0"/>
              <a:t>Update the info regularly</a:t>
            </a:r>
          </a:p>
          <a:p>
            <a:pPr lvl="1"/>
            <a:endParaRPr lang="en-US" sz="2600" dirty="0"/>
          </a:p>
          <a:p>
            <a:pPr lvl="1"/>
            <a:endParaRPr lang="en-US" sz="2600" dirty="0"/>
          </a:p>
          <a:p>
            <a:pPr lvl="1"/>
            <a:endParaRPr lang="en-US" sz="2600" dirty="0"/>
          </a:p>
          <a:p>
            <a:r>
              <a:rPr lang="en-US" sz="2800" dirty="0"/>
              <a:t>Thank your applicant’s recommenders</a:t>
            </a:r>
          </a:p>
          <a:p>
            <a:pPr lvl="1"/>
            <a:r>
              <a:rPr lang="en-US" sz="2400" dirty="0"/>
              <a:t>“Low hanging fruit”</a:t>
            </a:r>
          </a:p>
          <a:p>
            <a:pPr lvl="1"/>
            <a:r>
              <a:rPr lang="en-US" sz="2400" dirty="0"/>
              <a:t>Service: students often forget to update letter-writers</a:t>
            </a:r>
          </a:p>
          <a:p>
            <a:pPr lvl="1"/>
            <a:r>
              <a:rPr lang="en-US" sz="2400" dirty="0"/>
              <a:t>Educate recommender about your program</a:t>
            </a:r>
          </a:p>
          <a:p>
            <a:pPr lvl="1"/>
            <a:r>
              <a:rPr lang="en-US" sz="2400" dirty="0"/>
              <a:t>May provide new contacts: Add them to the database</a:t>
            </a:r>
          </a:p>
          <a:p>
            <a:endParaRPr lang="en-US" dirty="0"/>
          </a:p>
        </p:txBody>
      </p:sp>
      <p:pic>
        <p:nvPicPr>
          <p:cNvPr id="5" name="Picture 4" descr="thankyounotepic.jpg"/>
          <p:cNvPicPr>
            <a:picLocks noChangeAspect="1"/>
          </p:cNvPicPr>
          <p:nvPr/>
        </p:nvPicPr>
        <p:blipFill rotWithShape="1">
          <a:blip r:embed="rId2">
            <a:extLst>
              <a:ext uri="{28A0092B-C50C-407E-A947-70E740481C1C}">
                <a14:useLocalDpi xmlns:a14="http://schemas.microsoft.com/office/drawing/2010/main" val="0"/>
              </a:ext>
            </a:extLst>
          </a:blip>
          <a:srcRect t="14925" b="10851"/>
          <a:stretch/>
        </p:blipFill>
        <p:spPr>
          <a:xfrm>
            <a:off x="4123823" y="2299442"/>
            <a:ext cx="2476248" cy="1837944"/>
          </a:xfrm>
          <a:prstGeom prst="rect">
            <a:avLst/>
          </a:prstGeom>
        </p:spPr>
      </p:pic>
    </p:spTree>
    <p:extLst>
      <p:ext uri="{BB962C8B-B14F-4D97-AF65-F5344CB8AC3E}">
        <p14:creationId xmlns:p14="http://schemas.microsoft.com/office/powerpoint/2010/main" val="233171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 NOTE</a:t>
            </a:r>
          </a:p>
        </p:txBody>
      </p:sp>
      <p:sp>
        <p:nvSpPr>
          <p:cNvPr id="3" name="Content Placeholder 2"/>
          <p:cNvSpPr>
            <a:spLocks noGrp="1"/>
          </p:cNvSpPr>
          <p:nvPr>
            <p:ph sz="quarter" idx="13"/>
          </p:nvPr>
        </p:nvSpPr>
        <p:spPr>
          <a:xfrm>
            <a:off x="274320" y="1298448"/>
            <a:ext cx="8595360" cy="5342112"/>
          </a:xfrm>
        </p:spPr>
        <p:txBody>
          <a:bodyPr>
            <a:noAutofit/>
          </a:bodyPr>
          <a:lstStyle/>
          <a:p>
            <a:pPr marL="0" indent="0">
              <a:buNone/>
            </a:pPr>
            <a:r>
              <a:rPr lang="en-US" sz="1800" b="1" dirty="0"/>
              <a:t>Subject:</a:t>
            </a:r>
            <a:r>
              <a:rPr lang="en-US" sz="1800" dirty="0"/>
              <a:t> Thank you from the Masters of Interdisciplinary Studies!</a:t>
            </a:r>
          </a:p>
          <a:p>
            <a:pPr marL="0" indent="0">
              <a:buNone/>
            </a:pPr>
            <a:r>
              <a:rPr lang="sk-SK" sz="1800" dirty="0"/>
              <a:t>Dear Greg,</a:t>
            </a:r>
          </a:p>
          <a:p>
            <a:pPr marL="0" indent="0">
              <a:buNone/>
            </a:pPr>
            <a:r>
              <a:rPr lang="sk-SK" sz="1800" dirty="0"/>
              <a:t>Thank you for writing a letter of reference in support of Nicole Rhodes. We want to let you know that she has been admitted to the Masters in Interdisciplinary Studies program at Indiana University Southeast and we look forward to working with her over the next few years. We know that the support of people like you helps students achieve their goals.</a:t>
            </a:r>
          </a:p>
          <a:p>
            <a:pPr marL="0" indent="0">
              <a:buNone/>
            </a:pPr>
            <a:endParaRPr lang="sk-SK" sz="200" dirty="0"/>
          </a:p>
          <a:p>
            <a:pPr marL="0" indent="0">
              <a:buNone/>
            </a:pPr>
            <a:r>
              <a:rPr lang="sk-SK" sz="1800" dirty="0"/>
              <a:t>The MIS program is a “design-your-own” master’s degree with an interdisciplinary infrastructure. The degree allows students to enrich their personal and professional lives by developing their love of learning as a survival skill in a world of constant change</a:t>
            </a:r>
            <a:r>
              <a:rPr lang="sk-SK" sz="1800" i="1" dirty="0"/>
              <a:t>.</a:t>
            </a:r>
            <a:endParaRPr lang="sk-SK" sz="1800" dirty="0"/>
          </a:p>
          <a:p>
            <a:pPr marL="1714500" lvl="8" indent="-285750">
              <a:buFont typeface="Arial"/>
              <a:buChar char="•"/>
            </a:pPr>
            <a:endParaRPr lang="sk-SK" sz="800" dirty="0"/>
          </a:p>
          <a:p>
            <a:pPr marL="0" indent="0">
              <a:buNone/>
            </a:pPr>
            <a:r>
              <a:rPr lang="sk-SK" sz="1800" dirty="0"/>
              <a:t>If you have any questions about the MIS program, or know others who would be interested in our program, please feel free to contact us. More information is available at our webpage: </a:t>
            </a:r>
            <a:r>
              <a:rPr lang="sk-SK" sz="1800" u="sng" dirty="0">
                <a:hlinkClick r:id="rId2"/>
              </a:rPr>
              <a:t>https://www.ius.edu/mis.</a:t>
            </a:r>
          </a:p>
          <a:p>
            <a:pPr marL="1714500" lvl="8" indent="-285750">
              <a:buFont typeface="Arial"/>
              <a:buChar char="•"/>
            </a:pPr>
            <a:endParaRPr lang="sk-SK" sz="800" dirty="0"/>
          </a:p>
          <a:p>
            <a:pPr marL="0" indent="0">
              <a:buNone/>
            </a:pPr>
            <a:r>
              <a:rPr lang="sk-SK" sz="1800" dirty="0"/>
              <a:t>Regards,</a:t>
            </a:r>
          </a:p>
        </p:txBody>
      </p:sp>
      <p:sp>
        <p:nvSpPr>
          <p:cNvPr id="4" name="TextBox 3"/>
          <p:cNvSpPr txBox="1"/>
          <p:nvPr/>
        </p:nvSpPr>
        <p:spPr>
          <a:xfrm>
            <a:off x="5015438" y="6117340"/>
            <a:ext cx="3852337" cy="523220"/>
          </a:xfrm>
          <a:prstGeom prst="rect">
            <a:avLst/>
          </a:prstGeom>
          <a:noFill/>
        </p:spPr>
        <p:txBody>
          <a:bodyPr wrap="none" rtlCol="0">
            <a:spAutoFit/>
          </a:bodyPr>
          <a:lstStyle/>
          <a:p>
            <a:r>
              <a:rPr lang="en-US" sz="1400" dirty="0"/>
              <a:t>Note: Indiana University interpretation of FERPA </a:t>
            </a:r>
          </a:p>
          <a:p>
            <a:r>
              <a:rPr lang="en-US" sz="1400" dirty="0"/>
              <a:t>considers admission status public information.</a:t>
            </a:r>
          </a:p>
        </p:txBody>
      </p:sp>
    </p:spTree>
    <p:extLst>
      <p:ext uri="{BB962C8B-B14F-4D97-AF65-F5344CB8AC3E}">
        <p14:creationId xmlns:p14="http://schemas.microsoft.com/office/powerpoint/2010/main" val="393400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RESPONSE</a:t>
            </a:r>
          </a:p>
        </p:txBody>
      </p:sp>
      <p:sp>
        <p:nvSpPr>
          <p:cNvPr id="3" name="Content Placeholder 2"/>
          <p:cNvSpPr>
            <a:spLocks noGrp="1"/>
          </p:cNvSpPr>
          <p:nvPr>
            <p:ph sz="quarter" idx="13"/>
          </p:nvPr>
        </p:nvSpPr>
        <p:spPr/>
        <p:txBody>
          <a:bodyPr/>
          <a:lstStyle/>
          <a:p>
            <a:pPr marL="0" indent="0">
              <a:buNone/>
            </a:pPr>
            <a:r>
              <a:rPr lang="en-US" b="1" dirty="0"/>
              <a:t>Subject:</a:t>
            </a:r>
            <a:r>
              <a:rPr lang="en-US" dirty="0"/>
              <a:t> Re: Thank you from the Masters of Interdisciplinary Studies!</a:t>
            </a:r>
          </a:p>
          <a:p>
            <a:pPr marL="0" indent="0">
              <a:buNone/>
            </a:pPr>
            <a:r>
              <a:rPr lang="sk-SK" dirty="0"/>
              <a:t> </a:t>
            </a:r>
          </a:p>
          <a:p>
            <a:pPr marL="0" indent="0">
              <a:buNone/>
            </a:pPr>
            <a:r>
              <a:rPr lang="sk-SK" dirty="0"/>
              <a:t>Debbie,</a:t>
            </a:r>
          </a:p>
          <a:p>
            <a:pPr marL="0" indent="0">
              <a:buNone/>
            </a:pPr>
            <a:r>
              <a:rPr lang="sk-SK" dirty="0"/>
              <a:t> </a:t>
            </a:r>
          </a:p>
          <a:p>
            <a:pPr marL="0" indent="0">
              <a:buNone/>
            </a:pPr>
            <a:r>
              <a:rPr lang="sk-SK" dirty="0"/>
              <a:t>This is great to receive a follow-up. Thanks so much. </a:t>
            </a:r>
          </a:p>
          <a:p>
            <a:pPr marL="0" indent="0">
              <a:buNone/>
            </a:pPr>
            <a:r>
              <a:rPr lang="sk-SK" dirty="0"/>
              <a:t> </a:t>
            </a:r>
          </a:p>
          <a:p>
            <a:pPr marL="0" indent="0">
              <a:buNone/>
            </a:pPr>
            <a:r>
              <a:rPr lang="sk-SK" dirty="0"/>
              <a:t>Greg P</a:t>
            </a:r>
            <a:endParaRPr lang="en-US" dirty="0"/>
          </a:p>
        </p:txBody>
      </p:sp>
      <p:pic>
        <p:nvPicPr>
          <p:cNvPr id="4" name="Picture 3" descr="70381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705" y="3751556"/>
            <a:ext cx="2650534" cy="2650534"/>
          </a:xfrm>
          <a:prstGeom prst="rect">
            <a:avLst/>
          </a:prstGeom>
        </p:spPr>
      </p:pic>
    </p:spTree>
    <p:extLst>
      <p:ext uri="{BB962C8B-B14F-4D97-AF65-F5344CB8AC3E}">
        <p14:creationId xmlns:p14="http://schemas.microsoft.com/office/powerpoint/2010/main" val="31687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MAKE THE CONNECTIONS</a:t>
            </a:r>
          </a:p>
        </p:txBody>
      </p:sp>
      <p:sp>
        <p:nvSpPr>
          <p:cNvPr id="3" name="Content Placeholder 2"/>
          <p:cNvSpPr>
            <a:spLocks noGrp="1"/>
          </p:cNvSpPr>
          <p:nvPr>
            <p:ph sz="quarter" idx="13"/>
          </p:nvPr>
        </p:nvSpPr>
        <p:spPr>
          <a:xfrm>
            <a:off x="274320" y="1298448"/>
            <a:ext cx="8595360" cy="5328306"/>
          </a:xfrm>
        </p:spPr>
        <p:txBody>
          <a:bodyPr>
            <a:normAutofit/>
          </a:bodyPr>
          <a:lstStyle/>
          <a:p>
            <a:r>
              <a:rPr lang="en-US" sz="2800" dirty="0"/>
              <a:t>Introduce yourself, your program, what makes it unique, how their students/employees can benefit</a:t>
            </a:r>
          </a:p>
          <a:p>
            <a:pPr lvl="8"/>
            <a:endParaRPr lang="en-US" sz="2000" dirty="0"/>
          </a:p>
          <a:p>
            <a:r>
              <a:rPr lang="en-US" sz="2800" dirty="0"/>
              <a:t>Ask for a meeting to build trust</a:t>
            </a:r>
          </a:p>
          <a:p>
            <a:pPr lvl="1"/>
            <a:r>
              <a:rPr lang="en-US" sz="2400" dirty="0"/>
              <a:t>Will you be in the area, on campus?</a:t>
            </a:r>
            <a:r>
              <a:rPr lang="en-US" dirty="0"/>
              <a:t> </a:t>
            </a:r>
          </a:p>
          <a:p>
            <a:pPr lvl="8"/>
            <a:endParaRPr lang="en-US" dirty="0"/>
          </a:p>
          <a:p>
            <a:r>
              <a:rPr lang="en-US" sz="2800" dirty="0"/>
              <a:t>Provide tools for their students/employees</a:t>
            </a:r>
          </a:p>
          <a:p>
            <a:pPr lvl="1"/>
            <a:r>
              <a:rPr lang="en-US" sz="2400" dirty="0"/>
              <a:t>Earning charts</a:t>
            </a:r>
          </a:p>
          <a:p>
            <a:pPr lvl="1"/>
            <a:r>
              <a:rPr lang="en-US" sz="2400" dirty="0"/>
              <a:t>Why go to graduate school / professional school</a:t>
            </a:r>
          </a:p>
          <a:p>
            <a:pPr lvl="1"/>
            <a:r>
              <a:rPr lang="en-US" sz="2400" dirty="0"/>
              <a:t>Timetable for applying to graduate school / professional school</a:t>
            </a:r>
          </a:p>
          <a:p>
            <a:endParaRPr lang="en-US" dirty="0"/>
          </a:p>
        </p:txBody>
      </p:sp>
      <p:pic>
        <p:nvPicPr>
          <p:cNvPr id="4" name="Picture 3" descr="images-2.jpeg"/>
          <p:cNvPicPr>
            <a:picLocks noChangeAspect="1"/>
          </p:cNvPicPr>
          <p:nvPr/>
        </p:nvPicPr>
        <p:blipFill rotWithShape="1">
          <a:blip r:embed="rId2">
            <a:extLst>
              <a:ext uri="{28A0092B-C50C-407E-A947-70E740481C1C}">
                <a14:useLocalDpi xmlns:a14="http://schemas.microsoft.com/office/drawing/2010/main" val="0"/>
              </a:ext>
            </a:extLst>
          </a:blip>
          <a:srcRect t="16186" b="16660"/>
          <a:stretch/>
        </p:blipFill>
        <p:spPr>
          <a:xfrm>
            <a:off x="5980703" y="2231135"/>
            <a:ext cx="2398852" cy="1610857"/>
          </a:xfrm>
          <a:prstGeom prst="rect">
            <a:avLst/>
          </a:prstGeom>
        </p:spPr>
      </p:pic>
    </p:spTree>
    <p:extLst>
      <p:ext uri="{BB962C8B-B14F-4D97-AF65-F5344CB8AC3E}">
        <p14:creationId xmlns:p14="http://schemas.microsoft.com/office/powerpoint/2010/main" val="3188160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MAINTAIN THE RELATIONSHIP</a:t>
            </a:r>
          </a:p>
        </p:txBody>
      </p:sp>
      <p:sp>
        <p:nvSpPr>
          <p:cNvPr id="3" name="Content Placeholder 2"/>
          <p:cNvSpPr>
            <a:spLocks noGrp="1"/>
          </p:cNvSpPr>
          <p:nvPr>
            <p:ph sz="quarter" idx="13"/>
          </p:nvPr>
        </p:nvSpPr>
        <p:spPr/>
        <p:txBody>
          <a:bodyPr/>
          <a:lstStyle/>
          <a:p>
            <a:r>
              <a:rPr lang="en-US" sz="2800" dirty="0"/>
              <a:t>All relationships take work</a:t>
            </a:r>
          </a:p>
          <a:p>
            <a:pPr lvl="8"/>
            <a:endParaRPr lang="en-US" sz="2000" dirty="0"/>
          </a:p>
          <a:p>
            <a:r>
              <a:rPr lang="en-US" sz="2800" dirty="0"/>
              <a:t>Send an annual update</a:t>
            </a:r>
          </a:p>
          <a:p>
            <a:pPr lvl="1"/>
            <a:r>
              <a:rPr lang="en-US" sz="2400" dirty="0"/>
              <a:t>New program</a:t>
            </a:r>
          </a:p>
          <a:p>
            <a:pPr lvl="1"/>
            <a:r>
              <a:rPr lang="en-US" sz="2400" dirty="0"/>
              <a:t>Did their student win an award? </a:t>
            </a:r>
          </a:p>
          <a:p>
            <a:pPr lvl="1"/>
            <a:r>
              <a:rPr lang="en-US" sz="2400" dirty="0"/>
              <a:t>Program newsletter</a:t>
            </a:r>
          </a:p>
          <a:p>
            <a:pPr marL="1426464" lvl="8" indent="0">
              <a:buNone/>
            </a:pPr>
            <a:r>
              <a:rPr lang="en-US" sz="1800" dirty="0"/>
              <a:t> </a:t>
            </a:r>
          </a:p>
          <a:p>
            <a:r>
              <a:rPr lang="en-US" sz="2800" dirty="0"/>
              <a:t>Continue to provide a service</a:t>
            </a:r>
          </a:p>
          <a:p>
            <a:pPr lvl="1"/>
            <a:r>
              <a:rPr lang="en-US" sz="2400" dirty="0"/>
              <a:t>Do you have a new “tool” or resource to share?</a:t>
            </a:r>
          </a:p>
          <a:p>
            <a:pPr lvl="8"/>
            <a:endParaRPr lang="en-US" sz="2000" dirty="0"/>
          </a:p>
          <a:p>
            <a:endParaRPr lang="en-US" dirty="0"/>
          </a:p>
        </p:txBody>
      </p:sp>
      <p:pic>
        <p:nvPicPr>
          <p:cNvPr id="4" name="Picture 3" descr="newslet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758" y="2295350"/>
            <a:ext cx="3129990" cy="2205319"/>
          </a:xfrm>
          <a:prstGeom prst="rect">
            <a:avLst/>
          </a:prstGeom>
        </p:spPr>
      </p:pic>
    </p:spTree>
    <p:extLst>
      <p:ext uri="{BB962C8B-B14F-4D97-AF65-F5344CB8AC3E}">
        <p14:creationId xmlns:p14="http://schemas.microsoft.com/office/powerpoint/2010/main" val="2142213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91</TotalTime>
  <Words>367</Words>
  <Application>Microsoft Office PowerPoint</Application>
  <PresentationFormat>On-screen Show (4:3)</PresentationFormat>
  <Paragraphs>91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Candara</vt:lpstr>
      <vt:lpstr>Tahoma</vt:lpstr>
      <vt:lpstr>Tunga</vt:lpstr>
      <vt:lpstr>Soho</vt:lpstr>
      <vt:lpstr>Grass Roots  Recruiting</vt:lpstr>
      <vt:lpstr>GOAL</vt:lpstr>
      <vt:lpstr>STEPS</vt:lpstr>
      <vt:lpstr>DO YOUR RESEARCH</vt:lpstr>
      <vt:lpstr>BUILD YOUR LIST</vt:lpstr>
      <vt:lpstr>THANK YOU NOTE</vt:lpstr>
      <vt:lpstr>RESPONSE</vt:lpstr>
      <vt:lpstr>MAKE THE CONNECTIONS</vt:lpstr>
      <vt:lpstr>MAINTAIN THE RELATIONSHIP</vt:lpstr>
      <vt:lpstr>CONCLUSION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Finkel</dc:creator>
  <cp:lastModifiedBy>Marialana L. Weitzel</cp:lastModifiedBy>
  <cp:revision>54</cp:revision>
  <dcterms:created xsi:type="dcterms:W3CDTF">2016-10-10T15:24:12Z</dcterms:created>
  <dcterms:modified xsi:type="dcterms:W3CDTF">2016-12-07T17:25:06Z</dcterms:modified>
</cp:coreProperties>
</file>