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9" r:id="rId1"/>
  </p:sldMasterIdLst>
  <p:sldIdLst>
    <p:sldId id="256" r:id="rId2"/>
    <p:sldId id="264" r:id="rId3"/>
    <p:sldId id="259" r:id="rId4"/>
    <p:sldId id="260" r:id="rId5"/>
    <p:sldId id="258" r:id="rId6"/>
    <p:sldId id="257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/>
              <a:t>Click to edit Master text styles</a:t>
            </a:r>
          </a:p>
          <a:p>
            <a:pPr lvl="1" eaLnBrk="1" latinLnBrk="0" hangingPunct="1"/>
            <a:r>
              <a:rPr lang="x-none"/>
              <a:t>Second level</a:t>
            </a:r>
          </a:p>
          <a:p>
            <a:pPr lvl="2" eaLnBrk="1" latinLnBrk="0" hangingPunct="1"/>
            <a:r>
              <a:rPr lang="x-none"/>
              <a:t>Third level</a:t>
            </a:r>
          </a:p>
          <a:p>
            <a:pPr lvl="3" eaLnBrk="1" latinLnBrk="0" hangingPunct="1"/>
            <a:r>
              <a:rPr lang="x-none"/>
              <a:t>Fourth level</a:t>
            </a:r>
          </a:p>
          <a:p>
            <a:pPr lvl="4" eaLnBrk="1" latinLnBrk="0" hangingPunct="1"/>
            <a:r>
              <a:rPr lang="x-none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x-none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dirty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FF2094-1830-A84E-B35B-F9D89EA0E321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4EDD589-9508-B54E-B21B-6116A93FB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29711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Supporting “borderline” students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90298"/>
            <a:ext cx="4953000" cy="25434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HELPING STUDENTS WITH ACADEMIC AND OTHER CHALLENGES THROUGH THE LATER STAGES OF THEIR GLS PROGRAMS</a:t>
            </a:r>
          </a:p>
          <a:p>
            <a:endParaRPr lang="en-US" dirty="0" smtClean="0"/>
          </a:p>
          <a:p>
            <a:r>
              <a:rPr lang="en-US" dirty="0" smtClean="0"/>
              <a:t>David Gitomer</a:t>
            </a:r>
          </a:p>
          <a:p>
            <a:r>
              <a:rPr lang="en-US" dirty="0" smtClean="0"/>
              <a:t>DePaul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2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055"/>
            <a:ext cx="8229600" cy="1290094"/>
          </a:xfrm>
        </p:spPr>
        <p:txBody>
          <a:bodyPr>
            <a:normAutofit fontScale="90000"/>
          </a:bodyPr>
          <a:lstStyle/>
          <a:p>
            <a:r>
              <a:rPr lang="en-US"/>
              <a:t>Common Sense</a:t>
            </a:r>
            <a:br>
              <a:rPr lang="en-US"/>
            </a:br>
            <a:r>
              <a:rPr lang="en-US"/>
              <a:t>Plus</a:t>
            </a:r>
            <a:br>
              <a:rPr lang="en-US"/>
            </a:br>
            <a:r>
              <a:rPr lang="en-US"/>
              <a:t>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0206"/>
            <a:ext cx="8229600" cy="2360172"/>
          </a:xfrm>
        </p:spPr>
        <p:txBody>
          <a:bodyPr/>
          <a:lstStyle/>
          <a:p>
            <a:r>
              <a:rPr lang="en-US"/>
              <a:t>Newer directors may learn something.</a:t>
            </a:r>
          </a:p>
          <a:p>
            <a:r>
              <a:rPr lang="en-US"/>
              <a:t>Experienced directors probably know all this.</a:t>
            </a:r>
          </a:p>
          <a:p>
            <a:r>
              <a:rPr lang="en-US"/>
              <a:t>Everything in here applies to non-borderline students as well!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048"/>
            <a:ext cx="8229600" cy="1014298"/>
          </a:xfrm>
        </p:spPr>
        <p:txBody>
          <a:bodyPr/>
          <a:lstStyle/>
          <a:p>
            <a:r>
              <a:rPr lang="en-US"/>
              <a:t>Who?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0160"/>
            <a:ext cx="8229600" cy="36482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Students with </a:t>
            </a:r>
            <a:r>
              <a:rPr lang="en-US" b="1" dirty="0"/>
              <a:t>uneven academic undergraduate records</a:t>
            </a:r>
          </a:p>
          <a:p>
            <a:r>
              <a:rPr lang="en-US" dirty="0"/>
              <a:t>Students with </a:t>
            </a:r>
            <a:r>
              <a:rPr lang="en-US" b="1" dirty="0"/>
              <a:t>poor preparation in academic skills </a:t>
            </a:r>
          </a:p>
          <a:p>
            <a:r>
              <a:rPr lang="en-US" dirty="0"/>
              <a:t>Students with </a:t>
            </a:r>
            <a:r>
              <a:rPr lang="en-US" b="1" dirty="0"/>
              <a:t>learning disabilities</a:t>
            </a:r>
          </a:p>
          <a:p>
            <a:r>
              <a:rPr lang="en-US" dirty="0"/>
              <a:t>Students with </a:t>
            </a:r>
            <a:r>
              <a:rPr lang="en-US" b="1" dirty="0"/>
              <a:t>chronic health challenges </a:t>
            </a:r>
            <a:r>
              <a:rPr lang="en-US" dirty="0"/>
              <a:t>(mental and/or physical)</a:t>
            </a:r>
          </a:p>
          <a:p>
            <a:r>
              <a:rPr lang="en-US" dirty="0"/>
              <a:t>Students with </a:t>
            </a:r>
            <a:r>
              <a:rPr lang="en-US" b="1" dirty="0"/>
              <a:t>challenging work/family situations </a:t>
            </a:r>
            <a:r>
              <a:rPr lang="en-US" dirty="0"/>
              <a:t>(work/financial transitions, childcare, eldercare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Students with ESL issues</a:t>
            </a:r>
            <a:endParaRPr lang="en-US" dirty="0"/>
          </a:p>
          <a:p>
            <a:r>
              <a:rPr lang="en-US" b="1" dirty="0"/>
              <a:t>Combinations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2795"/>
            <a:ext cx="8229600" cy="1145590"/>
          </a:xfrm>
        </p:spPr>
        <p:txBody>
          <a:bodyPr/>
          <a:lstStyle/>
          <a:p>
            <a:r>
              <a:rPr lang="en-US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Enrollment</a:t>
            </a:r>
            <a:r>
              <a:rPr lang="en-US"/>
              <a:t> (Numbers and revenue)</a:t>
            </a:r>
          </a:p>
          <a:p>
            <a:r>
              <a:rPr lang="en-US" b="1"/>
              <a:t>Unrealized potential </a:t>
            </a:r>
            <a:r>
              <a:rPr lang="en-US"/>
              <a:t>(We see something not represented in transcripts.)</a:t>
            </a:r>
            <a:endParaRPr lang="en-US" b="1"/>
          </a:p>
          <a:p>
            <a:r>
              <a:rPr lang="en-US" b="1"/>
              <a:t>Diversity</a:t>
            </a:r>
            <a:r>
              <a:rPr lang="en-US"/>
              <a:t>!</a:t>
            </a:r>
          </a:p>
          <a:p>
            <a:r>
              <a:rPr lang="en-US" b="1"/>
              <a:t>Mission</a:t>
            </a:r>
            <a:r>
              <a:rPr lang="en-US"/>
              <a:t> (your institution’s mission, your program’s mission, the mission of Graduate Liberal Studies</a:t>
            </a:r>
          </a:p>
          <a:p>
            <a:r>
              <a:rPr lang="en-US"/>
              <a:t>(Um, reasons </a:t>
            </a:r>
            <a:r>
              <a:rPr lang="en-US" i="1"/>
              <a:t>not</a:t>
            </a:r>
            <a:r>
              <a:rPr lang="en-US"/>
              <a:t> to admit in particular cases?)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462"/>
            <a:ext cx="8229600" cy="1176658"/>
          </a:xfrm>
        </p:spPr>
        <p:txBody>
          <a:bodyPr/>
          <a:lstStyle/>
          <a:p>
            <a:r>
              <a:rPr lang="en-US" sz="4400" dirty="0" smtClean="0"/>
              <a:t>What should be already in place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2750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student</a:t>
            </a:r>
            <a:r>
              <a:rPr lang="en-US" dirty="0" smtClean="0"/>
              <a:t> has received a conditional admission with conditions very clearly stated.</a:t>
            </a:r>
          </a:p>
          <a:p>
            <a:r>
              <a:rPr lang="en-US" b="1" dirty="0" smtClean="0"/>
              <a:t>The program</a:t>
            </a:r>
            <a:r>
              <a:rPr lang="en-US" dirty="0" smtClean="0"/>
              <a:t> has in place policies about conditional admissions and academic probation, so that the student is not facing a set of conditions that are unique to her or him.  Policies include statements about both </a:t>
            </a:r>
            <a:r>
              <a:rPr lang="en-US" dirty="0" err="1" smtClean="0"/>
              <a:t>gpa</a:t>
            </a:r>
            <a:r>
              <a:rPr lang="en-US" dirty="0" smtClean="0"/>
              <a:t> and individual course grades, timelines and conditions for reparation.  </a:t>
            </a:r>
          </a:p>
          <a:p>
            <a:r>
              <a:rPr lang="en-US" dirty="0" smtClean="0"/>
              <a:t>These </a:t>
            </a:r>
            <a:r>
              <a:rPr lang="en-US" b="1" dirty="0" smtClean="0"/>
              <a:t>policies are aligned</a:t>
            </a:r>
            <a:r>
              <a:rPr lang="en-US" dirty="0" smtClean="0"/>
              <a:t> with college or graduate division policies.</a:t>
            </a:r>
          </a:p>
          <a:p>
            <a:r>
              <a:rPr lang="en-US" b="1" dirty="0" smtClean="0"/>
              <a:t>The policy </a:t>
            </a:r>
            <a:r>
              <a:rPr lang="en-US" dirty="0" smtClean="0"/>
              <a:t>includes a statement about self-reporting, and ideally about non-disclosure of status to instructors, though this </a:t>
            </a:r>
            <a:r>
              <a:rPr lang="en-US" smtClean="0"/>
              <a:t>(latter) </a:t>
            </a:r>
            <a:r>
              <a:rPr lang="en-US" dirty="0" smtClean="0"/>
              <a:t>is impossible to enforce!</a:t>
            </a:r>
          </a:p>
          <a:p>
            <a:r>
              <a:rPr lang="en-US" dirty="0" smtClean="0"/>
              <a:t>All </a:t>
            </a:r>
            <a:r>
              <a:rPr lang="en-US" b="1" dirty="0" smtClean="0"/>
              <a:t>staff should be trained in FERPA </a:t>
            </a:r>
            <a:r>
              <a:rPr lang="en-US" dirty="0" smtClean="0"/>
              <a:t>(to provide support without violating privacy)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598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050"/>
            <a:ext cx="8229600" cy="1066800"/>
          </a:xfrm>
        </p:spPr>
        <p:txBody>
          <a:bodyPr/>
          <a:lstStyle/>
          <a:p>
            <a:r>
              <a:rPr lang="en-US" dirty="0" smtClean="0"/>
              <a:t>The advisement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859"/>
            <a:ext cx="8229600" cy="4325112"/>
          </a:xfrm>
        </p:spPr>
        <p:txBody>
          <a:bodyPr>
            <a:normAutofit fontScale="62500" lnSpcReduction="20000"/>
          </a:bodyPr>
          <a:lstStyle/>
          <a:p>
            <a:r>
              <a:rPr lang="en-US" sz="3429" b="1" dirty="0" smtClean="0"/>
              <a:t>Admissions</a:t>
            </a:r>
            <a:r>
              <a:rPr lang="en-US" sz="3429" dirty="0" smtClean="0"/>
              <a:t>: Borderline students should not be admitted without an interview, of course.  Admissions interview should present a very clear, though brief, picture of the program, its challenges, academic regulations, and forms of ongoing support.</a:t>
            </a:r>
          </a:p>
          <a:p>
            <a:r>
              <a:rPr lang="en-US" sz="3429" b="1" dirty="0" smtClean="0"/>
              <a:t>Initial post-admission advisement session </a:t>
            </a:r>
            <a:r>
              <a:rPr lang="en-US" sz="3429" dirty="0" smtClean="0"/>
              <a:t>looking at student’s </a:t>
            </a:r>
            <a:r>
              <a:rPr lang="en-US" sz="3429" b="1" dirty="0" smtClean="0"/>
              <a:t>challenges</a:t>
            </a:r>
            <a:r>
              <a:rPr lang="en-US" sz="3429" dirty="0" smtClean="0"/>
              <a:t> (inadequate or mismatched previous training</a:t>
            </a:r>
            <a:r>
              <a:rPr lang="en-US" sz="3429" dirty="0" smtClean="0"/>
              <a:t>, English language issues, </a:t>
            </a:r>
            <a:r>
              <a:rPr lang="en-US" sz="3429" dirty="0" smtClean="0"/>
              <a:t>learning disabilities, physical or mental health issues, time management, work or family challenges) with possible </a:t>
            </a:r>
            <a:r>
              <a:rPr lang="en-US" sz="3429" b="1" dirty="0" smtClean="0"/>
              <a:t>strategies </a:t>
            </a:r>
            <a:r>
              <a:rPr lang="en-US" sz="3429" dirty="0" smtClean="0"/>
              <a:t>and </a:t>
            </a:r>
            <a:r>
              <a:rPr lang="en-US" sz="3429" b="1" dirty="0" smtClean="0"/>
              <a:t>connections to resources</a:t>
            </a:r>
          </a:p>
          <a:p>
            <a:r>
              <a:rPr lang="en-US" sz="3429" b="1" dirty="0" smtClean="0"/>
              <a:t>Tip: When agreements are made a second person should be in the room and the decisions followed up with emails to the student.  </a:t>
            </a:r>
            <a:r>
              <a:rPr lang="en-US" sz="3429" dirty="0" smtClean="0"/>
              <a:t>(“In our meeting, we agreed that . . .”)</a:t>
            </a:r>
            <a:endParaRPr lang="en-US" sz="3429" b="1" dirty="0" smtClean="0"/>
          </a:p>
          <a:p>
            <a:r>
              <a:rPr lang="en-US" sz="3429" b="1" dirty="0" smtClean="0"/>
              <a:t>Required periodic advisement</a:t>
            </a:r>
            <a:r>
              <a:rPr lang="en-US" sz="3429" dirty="0" smtClean="0"/>
              <a:t> (possibly every academic term for borderline students)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7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161"/>
            <a:ext cx="8229600" cy="1562976"/>
          </a:xfrm>
        </p:spPr>
        <p:txBody>
          <a:bodyPr/>
          <a:lstStyle/>
          <a:p>
            <a:r>
              <a:rPr lang="en-US"/>
              <a:t>Ongoing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657"/>
            <a:ext cx="8229600" cy="387050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Consistent </a:t>
            </a:r>
            <a:r>
              <a:rPr lang="en-US" b="1" dirty="0"/>
              <a:t>connection to support </a:t>
            </a:r>
            <a:r>
              <a:rPr lang="en-US" dirty="0"/>
              <a:t>(Writing Center, Career Center, Counseling</a:t>
            </a:r>
            <a:r>
              <a:rPr lang="en-US" dirty="0" smtClean="0"/>
              <a:t>, English Language training programs, </a:t>
            </a:r>
            <a:r>
              <a:rPr lang="en-US" dirty="0"/>
              <a:t>Adult </a:t>
            </a:r>
            <a:r>
              <a:rPr lang="en-US" dirty="0" smtClean="0"/>
              <a:t>Student </a:t>
            </a:r>
            <a:r>
              <a:rPr lang="en-US" dirty="0"/>
              <a:t>Services for assistance with financial fitness, childcare, networking, other resources)</a:t>
            </a:r>
            <a:endParaRPr lang="en-US" b="1" dirty="0"/>
          </a:p>
          <a:p>
            <a:r>
              <a:rPr lang="en-US" dirty="0"/>
              <a:t>Periodic </a:t>
            </a:r>
            <a:r>
              <a:rPr lang="en-US" b="1" dirty="0"/>
              <a:t>reminders of policies</a:t>
            </a:r>
          </a:p>
          <a:p>
            <a:r>
              <a:rPr lang="en-US" dirty="0"/>
              <a:t>Stressing </a:t>
            </a:r>
            <a:r>
              <a:rPr lang="en-US" b="1" dirty="0"/>
              <a:t>student responsibility</a:t>
            </a:r>
            <a:r>
              <a:rPr lang="en-US" dirty="0"/>
              <a:t>: self-monitoring and self-reporting</a:t>
            </a:r>
          </a:p>
          <a:p>
            <a:r>
              <a:rPr lang="en-US" b="1" dirty="0"/>
              <a:t>Peer mentoring</a:t>
            </a:r>
          </a:p>
          <a:p>
            <a:r>
              <a:rPr lang="en-US" b="1" dirty="0"/>
              <a:t>Be firm</a:t>
            </a:r>
            <a:r>
              <a:rPr lang="en-US" dirty="0"/>
              <a:t>: Don’t be afraid to stick to policies and agreements, even if it means separating a student from the program. (Practice the compassionate but firm conversations.)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211"/>
            <a:ext cx="8229600" cy="3667665"/>
          </a:xfrm>
        </p:spPr>
        <p:txBody>
          <a:bodyPr/>
          <a:lstStyle/>
          <a:p>
            <a:r>
              <a:rPr lang="en-US" dirty="0"/>
              <a:t>The challenge of the </a:t>
            </a:r>
            <a:r>
              <a:rPr lang="en-US" b="1" dirty="0"/>
              <a:t>capstone</a:t>
            </a:r>
            <a:r>
              <a:rPr lang="en-US" dirty="0"/>
              <a:t> for borderline students: </a:t>
            </a:r>
            <a:r>
              <a:rPr lang="en-US" dirty="0" smtClean="0"/>
              <a:t>importance of planning </a:t>
            </a:r>
            <a:r>
              <a:rPr lang="en-US" dirty="0"/>
              <a:t>way ahead</a:t>
            </a:r>
          </a:p>
          <a:p>
            <a:r>
              <a:rPr lang="en-US" b="1" dirty="0"/>
              <a:t>Alternatives</a:t>
            </a:r>
            <a:r>
              <a:rPr lang="en-US" dirty="0"/>
              <a:t>?</a:t>
            </a:r>
          </a:p>
          <a:p>
            <a:r>
              <a:rPr lang="en-US" b="1" dirty="0"/>
              <a:t>Don’t accept inferior work</a:t>
            </a:r>
            <a:r>
              <a:rPr lang="en-US" dirty="0"/>
              <a:t> to “get them done.”  Students are not buying a degree.</a:t>
            </a:r>
          </a:p>
          <a:p>
            <a:r>
              <a:rPr lang="en-US" b="1" dirty="0"/>
              <a:t>Celebrate</a:t>
            </a:r>
            <a:r>
              <a:rPr lang="en-US" dirty="0"/>
              <a:t>:  Making a big deal of completion is </a:t>
            </a:r>
            <a:r>
              <a:rPr lang="en-US"/>
              <a:t>a </a:t>
            </a:r>
            <a:r>
              <a:rPr lang="en-US" smtClean="0"/>
              <a:t>motivation!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1556</TotalTime>
  <Words>555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Supporting “borderline” students</vt:lpstr>
      <vt:lpstr>Common Sense Plus Experience</vt:lpstr>
      <vt:lpstr>Who?</vt:lpstr>
      <vt:lpstr>Why?</vt:lpstr>
      <vt:lpstr>What should be already in place</vt:lpstr>
      <vt:lpstr>The advisement conversations</vt:lpstr>
      <vt:lpstr>Ongoing Strategies</vt:lpstr>
      <vt:lpstr>Finishing Up</vt:lpstr>
    </vt:vector>
  </TitlesOfParts>
  <Company>DePaul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“marginal” students</dc:title>
  <dc:creator>David Gitomer</dc:creator>
  <cp:lastModifiedBy>David Gitomer</cp:lastModifiedBy>
  <cp:revision>27</cp:revision>
  <dcterms:created xsi:type="dcterms:W3CDTF">2015-10-12T16:04:22Z</dcterms:created>
  <dcterms:modified xsi:type="dcterms:W3CDTF">2015-10-26T21:32:39Z</dcterms:modified>
</cp:coreProperties>
</file>