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0 - 5</c:v>
                </c:pt>
                <c:pt idx="1">
                  <c:v>6 - 10</c:v>
                </c:pt>
                <c:pt idx="2">
                  <c:v>11 - 15</c:v>
                </c:pt>
                <c:pt idx="3">
                  <c:v>16 - 20</c:v>
                </c:pt>
                <c:pt idx="4">
                  <c:v>21 - 25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838600"/>
        <c:axId val="2029844184"/>
      </c:barChart>
      <c:catAx>
        <c:axId val="2029838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800" b="0" dirty="0" smtClean="0"/>
                  <a:t>YEARS</a:t>
                </a:r>
                <a:endParaRPr lang="en-US" sz="2800" b="0" dirty="0"/>
              </a:p>
            </c:rich>
          </c:tx>
          <c:layout>
            <c:manualLayout>
              <c:xMode val="edge"/>
              <c:yMode val="edge"/>
              <c:x val="0.44415680731261"/>
              <c:y val="0.853722669207102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29844184"/>
        <c:crosses val="autoZero"/>
        <c:auto val="1"/>
        <c:lblAlgn val="ctr"/>
        <c:lblOffset val="100"/>
        <c:noMultiLvlLbl val="0"/>
      </c:catAx>
      <c:valAx>
        <c:axId val="2029844184"/>
        <c:scaling>
          <c:orientation val="minMax"/>
          <c:max val="3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29838600"/>
        <c:crosses val="autoZero"/>
        <c:crossBetween val="between"/>
        <c:majorUnit val="1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3669357241594"/>
          <c:y val="0.15394513200242"/>
          <c:w val="0.448128211584617"/>
          <c:h val="0.7228979734530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School has other programs that serve same students?</c:v>
                </c:pt>
                <c:pt idx="1">
                  <c:v>Progam generated income for institution?</c:v>
                </c:pt>
                <c:pt idx="2">
                  <c:v>Financial concerns influenced decision?</c:v>
                </c:pt>
                <c:pt idx="3">
                  <c:v>Faculty resisted closure?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14.3</c:v>
                </c:pt>
                <c:pt idx="1">
                  <c:v>85.7</c:v>
                </c:pt>
                <c:pt idx="2">
                  <c:v>85.7</c:v>
                </c:pt>
                <c:pt idx="3">
                  <c:v>66.66999999999998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School has other programs that serve same students?</c:v>
                </c:pt>
                <c:pt idx="1">
                  <c:v>Progam generated income for institution?</c:v>
                </c:pt>
                <c:pt idx="2">
                  <c:v>Financial concerns influenced decision?</c:v>
                </c:pt>
                <c:pt idx="3">
                  <c:v>Faculty resisted closure?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85.7</c:v>
                </c:pt>
                <c:pt idx="1">
                  <c:v>14.3</c:v>
                </c:pt>
                <c:pt idx="2">
                  <c:v>14.3</c:v>
                </c:pt>
                <c:pt idx="3">
                  <c:v>33.33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9887352"/>
        <c:axId val="2029890360"/>
      </c:barChart>
      <c:catAx>
        <c:axId val="2029887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r">
              <a:defRPr sz="2400"/>
            </a:pPr>
            <a:endParaRPr lang="en-US"/>
          </a:p>
        </c:txPr>
        <c:crossAx val="2029890360"/>
        <c:crosses val="autoZero"/>
        <c:auto val="1"/>
        <c:lblAlgn val="ctr"/>
        <c:lblOffset val="100"/>
        <c:noMultiLvlLbl val="0"/>
      </c:catAx>
      <c:valAx>
        <c:axId val="20298903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29887352"/>
        <c:crosses val="autoZero"/>
        <c:crossBetween val="between"/>
        <c:majorUnit val="0.25"/>
      </c:valAx>
    </c:plotArea>
    <c:legend>
      <c:legendPos val="t"/>
      <c:layout>
        <c:manualLayout>
          <c:xMode val="edge"/>
          <c:yMode val="edge"/>
          <c:x val="0.636216656441954"/>
          <c:y val="0.0594912865570966"/>
          <c:w val="0.183086774801761"/>
          <c:h val="0.075070514253501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58999"/>
            <a:ext cx="6477000" cy="1914144"/>
          </a:xfrm>
        </p:spPr>
        <p:txBody>
          <a:bodyPr/>
          <a:lstStyle/>
          <a:p>
            <a:r>
              <a:rPr lang="en-US" dirty="0" smtClean="0"/>
              <a:t>Information Gleaned from Survey of Closed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535464"/>
            <a:ext cx="6477000" cy="1421112"/>
          </a:xfrm>
        </p:spPr>
        <p:txBody>
          <a:bodyPr>
            <a:normAutofit/>
          </a:bodyPr>
          <a:lstStyle/>
          <a:p>
            <a:r>
              <a:rPr lang="en-US" dirty="0" smtClean="0"/>
              <a:t>Chris </a:t>
            </a:r>
            <a:r>
              <a:rPr lang="en-US" dirty="0" err="1" smtClean="0"/>
              <a:t>Pastore</a:t>
            </a:r>
            <a:r>
              <a:rPr lang="en-US" dirty="0" smtClean="0"/>
              <a:t>, University of Pennsylvania</a:t>
            </a:r>
            <a:endParaRPr lang="en-US" dirty="0"/>
          </a:p>
          <a:p>
            <a:r>
              <a:rPr lang="en-US" dirty="0"/>
              <a:t>John </a:t>
            </a:r>
            <a:r>
              <a:rPr lang="en-US" dirty="0" err="1"/>
              <a:t>Logie</a:t>
            </a:r>
            <a:r>
              <a:rPr lang="en-US" dirty="0"/>
              <a:t>, University of </a:t>
            </a:r>
            <a:r>
              <a:rPr lang="en-US" dirty="0" smtClean="0"/>
              <a:t>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7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249704"/>
              </p:ext>
            </p:extLst>
          </p:nvPr>
        </p:nvGraphicFramePr>
        <p:xfrm>
          <a:off x="914400" y="1553719"/>
          <a:ext cx="7313613" cy="4160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75708" y="1795790"/>
            <a:ext cx="1302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Median</a:t>
            </a:r>
            <a:endParaRPr lang="en-US" sz="28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724400" y="2319010"/>
            <a:ext cx="2326" cy="34799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0435" y="5907162"/>
            <a:ext cx="8147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Average # of students enrolled when closure decision made = 11.5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116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433482"/>
              </p:ext>
            </p:extLst>
          </p:nvPr>
        </p:nvGraphicFramePr>
        <p:xfrm>
          <a:off x="241925" y="1371600"/>
          <a:ext cx="8709291" cy="514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29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ohort system of GLS classes: didn’t fill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ndergrad classes for grad credit: lacked coherence</a:t>
            </a:r>
          </a:p>
          <a:p>
            <a:r>
              <a:rPr lang="en-US" dirty="0" smtClean="0"/>
              <a:t>Lack of critical mass of students</a:t>
            </a:r>
          </a:p>
          <a:p>
            <a:r>
              <a:rPr lang="en-US" dirty="0" smtClean="0"/>
              <a:t>Lack of administrative/budgetary support</a:t>
            </a:r>
          </a:p>
          <a:p>
            <a:pPr lvl="1"/>
            <a:r>
              <a:rPr lang="en-US" dirty="0" smtClean="0"/>
              <a:t>Support transferred to professional masters</a:t>
            </a:r>
          </a:p>
          <a:p>
            <a:r>
              <a:rPr lang="en-US" dirty="0" smtClean="0"/>
              <a:t>Insufficient # of interested/cooperative faculty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7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Surviving &amp; Thriving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Place on Campus: Aligning GLS Missions and Institutional Goals</a:t>
            </a:r>
          </a:p>
          <a:p>
            <a:r>
              <a:rPr lang="en-US" dirty="0" smtClean="0"/>
              <a:t>Liberal Studies Traditions and the Role of Intellectual Entrepreneurship</a:t>
            </a:r>
          </a:p>
          <a:p>
            <a:pPr marL="0" indent="0" algn="ctr">
              <a:buNone/>
            </a:pPr>
            <a:r>
              <a:rPr lang="en-US" sz="3200" dirty="0" smtClean="0">
                <a:latin typeface="Wingdings 2" charset="2"/>
                <a:cs typeface="Wingdings 2" charset="2"/>
              </a:rPr>
              <a:t>a</a:t>
            </a:r>
            <a:r>
              <a:rPr lang="en-US" sz="3200" dirty="0" smtClean="0"/>
              <a:t> </a:t>
            </a:r>
            <a:r>
              <a:rPr lang="en-US" sz="3200" i="1" dirty="0" smtClean="0">
                <a:latin typeface="Lucida Calligraphy"/>
                <a:cs typeface="Lucida Calligraphy"/>
              </a:rPr>
              <a:t>Lunch</a:t>
            </a:r>
            <a:r>
              <a:rPr lang="en-US" sz="3200" dirty="0" smtClean="0">
                <a:latin typeface="Lucida Calligraphy"/>
                <a:cs typeface="Lucida Calligraphy"/>
              </a:rPr>
              <a:t> </a:t>
            </a:r>
            <a:r>
              <a:rPr lang="en-US" sz="3200" dirty="0" smtClean="0">
                <a:latin typeface="Wingdings 2" charset="2"/>
                <a:cs typeface="Wingdings 2" charset="2"/>
              </a:rPr>
              <a:t>b</a:t>
            </a:r>
          </a:p>
          <a:p>
            <a:r>
              <a:rPr lang="en-US" dirty="0" smtClean="0"/>
              <a:t>Selling Your Message: Internal &amp; External Marketing</a:t>
            </a:r>
          </a:p>
          <a:p>
            <a:r>
              <a:rPr lang="en-US" dirty="0" smtClean="0"/>
              <a:t>Recruiting and Supporting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6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57</TotalTime>
  <Words>118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Information Gleaned from Survey of Closed Programs</vt:lpstr>
      <vt:lpstr>Age of Programs</vt:lpstr>
      <vt:lpstr>Survey Responses</vt:lpstr>
      <vt:lpstr>Reasons</vt:lpstr>
      <vt:lpstr>Surviving &amp; Thriving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from Closed Programs</dc:title>
  <dc:creator>Deborah Finkel</dc:creator>
  <cp:lastModifiedBy>Deborah Finkel</cp:lastModifiedBy>
  <cp:revision>20</cp:revision>
  <dcterms:created xsi:type="dcterms:W3CDTF">2016-10-14T19:47:31Z</dcterms:created>
  <dcterms:modified xsi:type="dcterms:W3CDTF">2016-10-17T13:31:15Z</dcterms:modified>
</cp:coreProperties>
</file>