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62" r:id="rId3"/>
    <p:sldId id="268" r:id="rId4"/>
    <p:sldId id="257" r:id="rId5"/>
    <p:sldId id="258" r:id="rId6"/>
    <p:sldId id="263" r:id="rId7"/>
    <p:sldId id="264" r:id="rId8"/>
    <p:sldId id="269" r:id="rId9"/>
    <p:sldId id="289" r:id="rId10"/>
    <p:sldId id="286" r:id="rId11"/>
    <p:sldId id="276" r:id="rId12"/>
    <p:sldId id="278" r:id="rId13"/>
    <p:sldId id="287" r:id="rId14"/>
    <p:sldId id="290" r:id="rId15"/>
    <p:sldId id="288" r:id="rId16"/>
    <p:sldId id="272" r:id="rId17"/>
    <p:sldId id="270" r:id="rId18"/>
    <p:sldId id="283" r:id="rId19"/>
    <p:sldId id="260" r:id="rId20"/>
    <p:sldId id="280" r:id="rId21"/>
    <p:sldId id="279" r:id="rId22"/>
    <p:sldId id="282" r:id="rId23"/>
    <p:sldId id="284" r:id="rId24"/>
    <p:sldId id="285" r:id="rId25"/>
    <p:sldId id="261"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60" d="100"/>
          <a:sy n="60" d="100"/>
        </p:scale>
        <p:origin x="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69666033-BEF7-4A9D-B7CF-2427E89BF5E1}" type="datetimeFigureOut">
              <a:rPr lang="en-US" smtClean="0"/>
              <a:t>10/19/2016</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C6E4A8F-0F08-416B-A810-5EC77AD82087}" type="slidenum">
              <a:rPr lang="en-US" smtClean="0"/>
              <a:t>‹#›</a:t>
            </a:fld>
            <a:endParaRPr lang="en-US"/>
          </a:p>
        </p:txBody>
      </p:sp>
    </p:spTree>
    <p:extLst>
      <p:ext uri="{BB962C8B-B14F-4D97-AF65-F5344CB8AC3E}">
        <p14:creationId xmlns:p14="http://schemas.microsoft.com/office/powerpoint/2010/main" val="5436521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29468-5D8B-48B1-989A-D3537AB5EC35}"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33016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29468-5D8B-48B1-989A-D3537AB5EC35}"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153510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29468-5D8B-48B1-989A-D3537AB5EC35}"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58074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29468-5D8B-48B1-989A-D3537AB5EC35}"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12277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29468-5D8B-48B1-989A-D3537AB5EC35}"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34161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29468-5D8B-48B1-989A-D3537AB5EC35}"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147905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29468-5D8B-48B1-989A-D3537AB5EC35}"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334303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29468-5D8B-48B1-989A-D3537AB5EC35}"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340703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29468-5D8B-48B1-989A-D3537AB5EC35}"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188011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29468-5D8B-48B1-989A-D3537AB5EC35}"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2527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29468-5D8B-48B1-989A-D3537AB5EC35}"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B2B0-268A-41D0-8EC6-CA0BFAB1FBEC}" type="slidenum">
              <a:rPr lang="en-US" smtClean="0"/>
              <a:t>‹#›</a:t>
            </a:fld>
            <a:endParaRPr lang="en-US"/>
          </a:p>
        </p:txBody>
      </p:sp>
    </p:spTree>
    <p:extLst>
      <p:ext uri="{BB962C8B-B14F-4D97-AF65-F5344CB8AC3E}">
        <p14:creationId xmlns:p14="http://schemas.microsoft.com/office/powerpoint/2010/main" val="91433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29468-5D8B-48B1-989A-D3537AB5EC35}"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8B2B0-268A-41D0-8EC6-CA0BFAB1FBEC}" type="slidenum">
              <a:rPr lang="en-US" smtClean="0"/>
              <a:t>‹#›</a:t>
            </a:fld>
            <a:endParaRPr lang="en-US"/>
          </a:p>
        </p:txBody>
      </p:sp>
    </p:spTree>
    <p:extLst>
      <p:ext uri="{BB962C8B-B14F-4D97-AF65-F5344CB8AC3E}">
        <p14:creationId xmlns:p14="http://schemas.microsoft.com/office/powerpoint/2010/main" val="2594600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s.georgetown.edu/departments/9/master-of-arts-in-liberal-studies/course-schedul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Liberal Studies Traditions </a:t>
            </a:r>
            <a:br>
              <a:rPr lang="en-US" sz="4000" dirty="0" smtClean="0"/>
            </a:br>
            <a:r>
              <a:rPr lang="en-US" sz="4000" dirty="0" smtClean="0"/>
              <a:t>and the </a:t>
            </a:r>
            <a:br>
              <a:rPr lang="en-US" sz="4000" dirty="0" smtClean="0"/>
            </a:br>
            <a:r>
              <a:rPr lang="en-US" sz="4000" dirty="0" smtClean="0"/>
              <a:t>Role of Intellectual Entrepreneurship</a:t>
            </a:r>
            <a:endParaRPr lang="en-US" sz="4000" dirty="0"/>
          </a:p>
        </p:txBody>
      </p:sp>
      <p:sp>
        <p:nvSpPr>
          <p:cNvPr id="3" name="Subtitle 2"/>
          <p:cNvSpPr>
            <a:spLocks noGrp="1"/>
          </p:cNvSpPr>
          <p:nvPr>
            <p:ph type="subTitle" idx="1"/>
          </p:nvPr>
        </p:nvSpPr>
        <p:spPr/>
        <p:txBody>
          <a:bodyPr/>
          <a:lstStyle/>
          <a:p>
            <a:r>
              <a:rPr lang="en-US" dirty="0" smtClean="0"/>
              <a:t>October 20, 2016</a:t>
            </a:r>
            <a:endParaRPr lang="en-US" dirty="0"/>
          </a:p>
        </p:txBody>
      </p:sp>
      <p:pic>
        <p:nvPicPr>
          <p:cNvPr id="1026" name="Picture 2" descr="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462" y="4276687"/>
            <a:ext cx="1238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U: World Changers Shaped Here"/>
          <p:cNvPicPr>
            <a:picLocks noChangeAspect="1" noChangeArrowheads="1"/>
          </p:cNvPicPr>
          <p:nvPr/>
        </p:nvPicPr>
        <p:blipFill rotWithShape="1">
          <a:blip r:embed="rId3">
            <a:extLst>
              <a:ext uri="{28A0092B-C50C-407E-A947-70E740481C1C}">
                <a14:useLocalDpi xmlns:a14="http://schemas.microsoft.com/office/drawing/2010/main" val="0"/>
              </a:ext>
            </a:extLst>
          </a:blip>
          <a:srcRect r="57274"/>
          <a:stretch/>
        </p:blipFill>
        <p:spPr bwMode="auto">
          <a:xfrm>
            <a:off x="5864999" y="4429919"/>
            <a:ext cx="2838653" cy="1122286"/>
          </a:xfrm>
          <a:prstGeom prst="rect">
            <a:avLst/>
          </a:prstGeom>
          <a:solidFill>
            <a:schemeClr val="accent5">
              <a:lumMod val="50000"/>
            </a:schemeClr>
          </a:solidFill>
        </p:spPr>
      </p:pic>
    </p:spTree>
    <p:extLst>
      <p:ext uri="{BB962C8B-B14F-4D97-AF65-F5344CB8AC3E}">
        <p14:creationId xmlns:p14="http://schemas.microsoft.com/office/powerpoint/2010/main" val="368644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Intellectual Entrepreneurship</a:t>
            </a:r>
            <a:endParaRPr lang="en-US" dirty="0"/>
          </a:p>
        </p:txBody>
      </p:sp>
      <p:sp>
        <p:nvSpPr>
          <p:cNvPr id="3" name="Content Placeholder 2"/>
          <p:cNvSpPr>
            <a:spLocks noGrp="1"/>
          </p:cNvSpPr>
          <p:nvPr>
            <p:ph idx="1"/>
          </p:nvPr>
        </p:nvSpPr>
        <p:spPr>
          <a:xfrm>
            <a:off x="1003610" y="1825625"/>
            <a:ext cx="10192214" cy="4351338"/>
          </a:xfrm>
        </p:spPr>
        <p:txBody>
          <a:bodyPr>
            <a:noAutofit/>
          </a:bodyPr>
          <a:lstStyle/>
          <a:p>
            <a:pPr>
              <a:buFont typeface="Wingdings" panose="05000000000000000000" pitchFamily="2" charset="2"/>
              <a:buChar char="v"/>
            </a:pPr>
            <a:r>
              <a:rPr lang="en-US" sz="3200" dirty="0" smtClean="0"/>
              <a:t>Innovative </a:t>
            </a:r>
            <a:r>
              <a:rPr lang="en-US" sz="3200" dirty="0"/>
              <a:t>mechanisms </a:t>
            </a:r>
            <a:r>
              <a:rPr lang="en-US" sz="3200" dirty="0" smtClean="0"/>
              <a:t>organize </a:t>
            </a:r>
            <a:r>
              <a:rPr lang="en-US" sz="3200" dirty="0"/>
              <a:t>and leverage academe's intellectual capital to transform lives for the benefit of society. </a:t>
            </a:r>
            <a:endParaRPr lang="en-US" sz="3200" dirty="0" smtClean="0"/>
          </a:p>
          <a:p>
            <a:pPr>
              <a:buFont typeface="Wingdings" panose="05000000000000000000" pitchFamily="2" charset="2"/>
              <a:buChar char="v"/>
            </a:pPr>
            <a:r>
              <a:rPr lang="en-US" sz="3200" dirty="0" smtClean="0"/>
              <a:t>It </a:t>
            </a:r>
            <a:r>
              <a:rPr lang="en-US" sz="3200" dirty="0"/>
              <a:t>requires us to acknowledge that a university's collective wisdom is among its most precious assets -- anchored to, but not in competition with, basic research and disciplinary knowledge -- and that part of the significance of such wisdom is tied to its use</a:t>
            </a:r>
            <a:r>
              <a:rPr lang="en-US" sz="3200" dirty="0" smtClean="0"/>
              <a:t>.</a:t>
            </a:r>
            <a:endParaRPr lang="en-US" sz="3200" dirty="0"/>
          </a:p>
        </p:txBody>
      </p:sp>
      <p:sp>
        <p:nvSpPr>
          <p:cNvPr id="5" name="TextBox 4"/>
          <p:cNvSpPr txBox="1"/>
          <p:nvPr/>
        </p:nvSpPr>
        <p:spPr>
          <a:xfrm>
            <a:off x="602167" y="5731727"/>
            <a:ext cx="10995102" cy="523220"/>
          </a:xfrm>
          <a:prstGeom prst="rect">
            <a:avLst/>
          </a:prstGeom>
          <a:noFill/>
        </p:spPr>
        <p:txBody>
          <a:bodyPr wrap="square" rtlCol="0">
            <a:spAutoFit/>
          </a:bodyPr>
          <a:lstStyle/>
          <a:p>
            <a:pPr algn="ctr"/>
            <a:r>
              <a:rPr lang="en-US" sz="2800" dirty="0" smtClean="0"/>
              <a:t>“Intellectual Entrepreneurship: The New Social Compact,” </a:t>
            </a:r>
            <a:r>
              <a:rPr lang="en-US" sz="2800" i="1" dirty="0" smtClean="0"/>
              <a:t>Inside Higher Ed</a:t>
            </a:r>
            <a:endParaRPr lang="en-US" sz="2800" i="1" dirty="0"/>
          </a:p>
        </p:txBody>
      </p:sp>
    </p:spTree>
    <p:extLst>
      <p:ext uri="{BB962C8B-B14F-4D97-AF65-F5344CB8AC3E}">
        <p14:creationId xmlns:p14="http://schemas.microsoft.com/office/powerpoint/2010/main" val="428073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Intellectual Entrepreneurship</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3200" dirty="0"/>
              <a:t>Universities face tremendous challenges: dwindling fiscal support, deterioration of public sympathy, and the need to create supportive communities. </a:t>
            </a:r>
            <a:endParaRPr lang="en-US" sz="3200" dirty="0" smtClean="0"/>
          </a:p>
          <a:p>
            <a:pPr>
              <a:buFont typeface="Wingdings" panose="05000000000000000000" pitchFamily="2" charset="2"/>
              <a:buChar char="v"/>
            </a:pPr>
            <a:r>
              <a:rPr lang="en-US" sz="3200" dirty="0" smtClean="0"/>
              <a:t>The </a:t>
            </a:r>
            <a:r>
              <a:rPr lang="en-US" sz="3200" dirty="0"/>
              <a:t>stakes could not be higher. It is time to stop obsessing over various “scandals of the moment” and think seriously about our long-term future and the role university systems must play in it.</a:t>
            </a:r>
          </a:p>
          <a:p>
            <a:endParaRPr lang="en-US" dirty="0"/>
          </a:p>
        </p:txBody>
      </p:sp>
      <p:sp>
        <p:nvSpPr>
          <p:cNvPr id="4" name="TextBox 3"/>
          <p:cNvSpPr txBox="1"/>
          <p:nvPr/>
        </p:nvSpPr>
        <p:spPr>
          <a:xfrm>
            <a:off x="602167" y="5731727"/>
            <a:ext cx="10995102" cy="954107"/>
          </a:xfrm>
          <a:prstGeom prst="rect">
            <a:avLst/>
          </a:prstGeom>
          <a:noFill/>
        </p:spPr>
        <p:txBody>
          <a:bodyPr wrap="square" rtlCol="0">
            <a:spAutoFit/>
          </a:bodyPr>
          <a:lstStyle/>
          <a:p>
            <a:pPr algn="ctr"/>
            <a:r>
              <a:rPr lang="en-US" sz="2800" dirty="0" smtClean="0"/>
              <a:t>“Academics Are Intellectual Entrepreneurs,” </a:t>
            </a:r>
            <a:r>
              <a:rPr lang="en-US" sz="2800" i="1" dirty="0" smtClean="0"/>
              <a:t>Association of American Colleges and Universities</a:t>
            </a:r>
            <a:endParaRPr lang="en-US" sz="2800" i="1" dirty="0"/>
          </a:p>
        </p:txBody>
      </p:sp>
    </p:spTree>
    <p:extLst>
      <p:ext uri="{BB962C8B-B14F-4D97-AF65-F5344CB8AC3E}">
        <p14:creationId xmlns:p14="http://schemas.microsoft.com/office/powerpoint/2010/main" val="2204993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Intellectual Entrepreneurship</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Intellectual </a:t>
            </a:r>
            <a:r>
              <a:rPr lang="en-US" dirty="0"/>
              <a:t>capital is the cumulative product of both individual effort and supportive communities. </a:t>
            </a:r>
            <a:endParaRPr lang="en-US" dirty="0" smtClean="0"/>
          </a:p>
          <a:p>
            <a:pPr>
              <a:buFont typeface="Wingdings" panose="05000000000000000000" pitchFamily="2" charset="2"/>
              <a:buChar char="v"/>
            </a:pPr>
            <a:r>
              <a:rPr lang="en-US" dirty="0" smtClean="0"/>
              <a:t>Intellectual </a:t>
            </a:r>
            <a:r>
              <a:rPr lang="en-US" dirty="0"/>
              <a:t>capital is the dividend of years of hard work and practical experience that bears fruit by transforming lives and benefiting society. </a:t>
            </a:r>
            <a:endParaRPr lang="en-US" dirty="0" smtClean="0"/>
          </a:p>
          <a:p>
            <a:pPr>
              <a:buFont typeface="Wingdings" panose="05000000000000000000" pitchFamily="2" charset="2"/>
              <a:buChar char="v"/>
            </a:pPr>
            <a:r>
              <a:rPr lang="en-US" dirty="0" smtClean="0"/>
              <a:t>The best academics are, in the words of </a:t>
            </a:r>
            <a:r>
              <a:rPr lang="en-US" dirty="0" err="1" smtClean="0"/>
              <a:t>Cherwitz</a:t>
            </a:r>
            <a:r>
              <a:rPr lang="en-US" dirty="0" smtClean="0"/>
              <a:t>, “intellectual entrepreneurs--scholars who take risks and seize opportunities, discover and create knowledge, innovate, collaborate, and solve problems in any number of social realms” (</a:t>
            </a:r>
            <a:r>
              <a:rPr lang="en-US" dirty="0" err="1" smtClean="0"/>
              <a:t>Cherwitz</a:t>
            </a:r>
            <a:r>
              <a:rPr lang="en-US" dirty="0" smtClean="0"/>
              <a:t> 2002). </a:t>
            </a:r>
          </a:p>
        </p:txBody>
      </p:sp>
      <p:sp>
        <p:nvSpPr>
          <p:cNvPr id="4" name="TextBox 3"/>
          <p:cNvSpPr txBox="1"/>
          <p:nvPr/>
        </p:nvSpPr>
        <p:spPr>
          <a:xfrm>
            <a:off x="602167" y="5731727"/>
            <a:ext cx="10995102" cy="954107"/>
          </a:xfrm>
          <a:prstGeom prst="rect">
            <a:avLst/>
          </a:prstGeom>
          <a:noFill/>
        </p:spPr>
        <p:txBody>
          <a:bodyPr wrap="square" rtlCol="0">
            <a:spAutoFit/>
          </a:bodyPr>
          <a:lstStyle/>
          <a:p>
            <a:pPr algn="ctr"/>
            <a:r>
              <a:rPr lang="en-US" sz="2800" dirty="0" smtClean="0"/>
              <a:t>“Academics Are Intellectual Entrepreneurs,” </a:t>
            </a:r>
            <a:r>
              <a:rPr lang="en-US" sz="2800" i="1" dirty="0" smtClean="0"/>
              <a:t>Association of American Colleges and Universities</a:t>
            </a:r>
            <a:endParaRPr lang="en-US" sz="2800" i="1" dirty="0"/>
          </a:p>
        </p:txBody>
      </p:sp>
    </p:spTree>
    <p:extLst>
      <p:ext uri="{BB962C8B-B14F-4D97-AF65-F5344CB8AC3E}">
        <p14:creationId xmlns:p14="http://schemas.microsoft.com/office/powerpoint/2010/main" val="2644028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146" y="322159"/>
            <a:ext cx="10515600" cy="1325563"/>
          </a:xfrm>
        </p:spPr>
        <p:txBody>
          <a:bodyPr/>
          <a:lstStyle/>
          <a:p>
            <a:pPr algn="ctr"/>
            <a:r>
              <a:rPr lang="en-US" dirty="0" smtClean="0"/>
              <a:t>Intellectual Entrepreneurship</a:t>
            </a:r>
            <a:endParaRPr lang="en-US" dirty="0"/>
          </a:p>
        </p:txBody>
      </p:sp>
      <p:sp>
        <p:nvSpPr>
          <p:cNvPr id="3" name="Rectangle 2"/>
          <p:cNvSpPr/>
          <p:nvPr/>
        </p:nvSpPr>
        <p:spPr>
          <a:xfrm>
            <a:off x="923146" y="1673889"/>
            <a:ext cx="3067763" cy="646331"/>
          </a:xfrm>
          <a:prstGeom prst="rect">
            <a:avLst/>
          </a:prstGeom>
        </p:spPr>
        <p:txBody>
          <a:bodyPr wrap="none">
            <a:spAutoFit/>
          </a:bodyPr>
          <a:lstStyle/>
          <a:p>
            <a:r>
              <a:rPr lang="en-US" sz="3600" dirty="0"/>
              <a:t>transform lives </a:t>
            </a:r>
          </a:p>
        </p:txBody>
      </p:sp>
      <p:sp>
        <p:nvSpPr>
          <p:cNvPr id="4" name="Rectangle 3"/>
          <p:cNvSpPr/>
          <p:nvPr/>
        </p:nvSpPr>
        <p:spPr>
          <a:xfrm>
            <a:off x="7368737" y="3097412"/>
            <a:ext cx="3432222" cy="646331"/>
          </a:xfrm>
          <a:prstGeom prst="rect">
            <a:avLst/>
          </a:prstGeom>
        </p:spPr>
        <p:txBody>
          <a:bodyPr wrap="none">
            <a:spAutoFit/>
          </a:bodyPr>
          <a:lstStyle/>
          <a:p>
            <a:r>
              <a:rPr lang="en-US" sz="3600" dirty="0"/>
              <a:t>benefit of society</a:t>
            </a:r>
          </a:p>
        </p:txBody>
      </p:sp>
      <p:sp>
        <p:nvSpPr>
          <p:cNvPr id="5" name="Rectangle 4"/>
          <p:cNvSpPr/>
          <p:nvPr/>
        </p:nvSpPr>
        <p:spPr>
          <a:xfrm>
            <a:off x="2653953" y="4486318"/>
            <a:ext cx="9429569" cy="523220"/>
          </a:xfrm>
          <a:prstGeom prst="rect">
            <a:avLst/>
          </a:prstGeom>
        </p:spPr>
        <p:txBody>
          <a:bodyPr wrap="none">
            <a:spAutoFit/>
          </a:bodyPr>
          <a:lstStyle/>
          <a:p>
            <a:r>
              <a:rPr lang="en-US" sz="2800" dirty="0"/>
              <a:t>university's collective wisdom is among its most precious assets</a:t>
            </a:r>
          </a:p>
        </p:txBody>
      </p:sp>
      <p:sp>
        <p:nvSpPr>
          <p:cNvPr id="6" name="Rectangle 5"/>
          <p:cNvSpPr/>
          <p:nvPr/>
        </p:nvSpPr>
        <p:spPr>
          <a:xfrm>
            <a:off x="3002092" y="2509037"/>
            <a:ext cx="4155112" cy="584775"/>
          </a:xfrm>
          <a:prstGeom prst="rect">
            <a:avLst/>
          </a:prstGeom>
        </p:spPr>
        <p:txBody>
          <a:bodyPr wrap="none">
            <a:spAutoFit/>
          </a:bodyPr>
          <a:lstStyle/>
          <a:p>
            <a:r>
              <a:rPr lang="en-US" sz="3200" dirty="0"/>
              <a:t>dwindling fiscal support</a:t>
            </a:r>
          </a:p>
        </p:txBody>
      </p:sp>
      <p:sp>
        <p:nvSpPr>
          <p:cNvPr id="7" name="Rectangle 6"/>
          <p:cNvSpPr/>
          <p:nvPr/>
        </p:nvSpPr>
        <p:spPr>
          <a:xfrm>
            <a:off x="530969" y="3639050"/>
            <a:ext cx="6350200" cy="707886"/>
          </a:xfrm>
          <a:prstGeom prst="rect">
            <a:avLst/>
          </a:prstGeom>
        </p:spPr>
        <p:txBody>
          <a:bodyPr wrap="none">
            <a:spAutoFit/>
          </a:bodyPr>
          <a:lstStyle/>
          <a:p>
            <a:r>
              <a:rPr lang="en-US" sz="4000" dirty="0"/>
              <a:t>need to </a:t>
            </a:r>
            <a:r>
              <a:rPr lang="en-US" sz="4000" dirty="0" smtClean="0"/>
              <a:t>support </a:t>
            </a:r>
            <a:r>
              <a:rPr lang="en-US" sz="4000" dirty="0"/>
              <a:t>communities</a:t>
            </a:r>
          </a:p>
        </p:txBody>
      </p:sp>
      <p:sp>
        <p:nvSpPr>
          <p:cNvPr id="8" name="Rectangle 7"/>
          <p:cNvSpPr/>
          <p:nvPr/>
        </p:nvSpPr>
        <p:spPr>
          <a:xfrm>
            <a:off x="3002092" y="5968944"/>
            <a:ext cx="6918882" cy="523220"/>
          </a:xfrm>
          <a:prstGeom prst="rect">
            <a:avLst/>
          </a:prstGeom>
        </p:spPr>
        <p:txBody>
          <a:bodyPr wrap="none">
            <a:spAutoFit/>
          </a:bodyPr>
          <a:lstStyle/>
          <a:p>
            <a:r>
              <a:rPr lang="en-US" sz="2800" dirty="0"/>
              <a:t>long-term future and the role </a:t>
            </a:r>
            <a:r>
              <a:rPr lang="en-US" sz="2800" dirty="0" smtClean="0"/>
              <a:t>of the university</a:t>
            </a:r>
            <a:endParaRPr lang="en-US" sz="2800" dirty="0"/>
          </a:p>
        </p:txBody>
      </p:sp>
      <p:sp>
        <p:nvSpPr>
          <p:cNvPr id="9" name="Rectangle 8"/>
          <p:cNvSpPr/>
          <p:nvPr/>
        </p:nvSpPr>
        <p:spPr>
          <a:xfrm>
            <a:off x="518078" y="5288303"/>
            <a:ext cx="8401467" cy="646331"/>
          </a:xfrm>
          <a:prstGeom prst="rect">
            <a:avLst/>
          </a:prstGeom>
        </p:spPr>
        <p:txBody>
          <a:bodyPr wrap="none">
            <a:spAutoFit/>
          </a:bodyPr>
          <a:lstStyle/>
          <a:p>
            <a:r>
              <a:rPr lang="en-US" sz="3600" dirty="0"/>
              <a:t>take </a:t>
            </a:r>
            <a:r>
              <a:rPr lang="en-US" sz="3600" dirty="0" smtClean="0"/>
              <a:t>calculated risks </a:t>
            </a:r>
            <a:r>
              <a:rPr lang="en-US" sz="3600" dirty="0"/>
              <a:t>and seize opportunities</a:t>
            </a:r>
          </a:p>
        </p:txBody>
      </p:sp>
      <p:sp>
        <p:nvSpPr>
          <p:cNvPr id="10" name="Rectangle 9"/>
          <p:cNvSpPr/>
          <p:nvPr/>
        </p:nvSpPr>
        <p:spPr>
          <a:xfrm>
            <a:off x="5022743" y="1548203"/>
            <a:ext cx="5977021" cy="646331"/>
          </a:xfrm>
          <a:prstGeom prst="rect">
            <a:avLst/>
          </a:prstGeom>
        </p:spPr>
        <p:txBody>
          <a:bodyPr wrap="none">
            <a:spAutoFit/>
          </a:bodyPr>
          <a:lstStyle/>
          <a:p>
            <a:r>
              <a:rPr lang="en-US" sz="3600" dirty="0"/>
              <a:t>discover and create knowledge</a:t>
            </a:r>
          </a:p>
        </p:txBody>
      </p:sp>
    </p:spTree>
    <p:extLst>
      <p:ext uri="{BB962C8B-B14F-4D97-AF65-F5344CB8AC3E}">
        <p14:creationId xmlns:p14="http://schemas.microsoft.com/office/powerpoint/2010/main" val="121459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SMU/Baylor - Medical Humanities Example</a:t>
            </a:r>
            <a:endParaRPr lang="en-US" dirty="0"/>
          </a:p>
        </p:txBody>
      </p:sp>
      <p:sp>
        <p:nvSpPr>
          <p:cNvPr id="3" name="Content Placeholder 2"/>
          <p:cNvSpPr>
            <a:spLocks noGrp="1"/>
          </p:cNvSpPr>
          <p:nvPr>
            <p:ph idx="1"/>
          </p:nvPr>
        </p:nvSpPr>
        <p:spPr/>
        <p:txBody>
          <a:bodyPr/>
          <a:lstStyle/>
          <a:p>
            <a:r>
              <a:rPr lang="en-US" sz="3600" dirty="0" smtClean="0"/>
              <a:t>Origination of opportunity</a:t>
            </a:r>
          </a:p>
          <a:p>
            <a:r>
              <a:rPr lang="en-US" sz="3600" dirty="0" smtClean="0"/>
              <a:t>Course/faculty selection</a:t>
            </a:r>
          </a:p>
          <a:p>
            <a:r>
              <a:rPr lang="en-US" sz="3600" dirty="0" smtClean="0"/>
              <a:t>Concentration – MLS growth</a:t>
            </a:r>
          </a:p>
          <a:p>
            <a:r>
              <a:rPr lang="en-US" sz="3600" dirty="0" smtClean="0"/>
              <a:t>DLS extension</a:t>
            </a:r>
          </a:p>
          <a:p>
            <a:r>
              <a:rPr lang="en-US" sz="3600" dirty="0" smtClean="0"/>
              <a:t>Going forward</a:t>
            </a:r>
          </a:p>
          <a:p>
            <a:endParaRPr lang="en-US" dirty="0" smtClean="0"/>
          </a:p>
        </p:txBody>
      </p:sp>
    </p:spTree>
    <p:extLst>
      <p:ext uri="{BB962C8B-B14F-4D97-AF65-F5344CB8AC3E}">
        <p14:creationId xmlns:p14="http://schemas.microsoft.com/office/powerpoint/2010/main" val="144677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05" y="2729183"/>
            <a:ext cx="10515600" cy="1325563"/>
          </a:xfrm>
        </p:spPr>
        <p:txBody>
          <a:bodyPr>
            <a:normAutofit fontScale="90000"/>
          </a:bodyPr>
          <a:lstStyle/>
          <a:p>
            <a:pPr algn="ctr"/>
            <a:r>
              <a:rPr lang="en-US" dirty="0" smtClean="0"/>
              <a:t>Intellectual Entrepreneurship</a:t>
            </a:r>
            <a:br>
              <a:rPr lang="en-US" dirty="0" smtClean="0"/>
            </a:br>
            <a:r>
              <a:rPr lang="en-US" dirty="0"/>
              <a:t/>
            </a:r>
            <a:br>
              <a:rPr lang="en-US" dirty="0"/>
            </a:br>
            <a:r>
              <a:rPr lang="en-US" dirty="0" smtClean="0"/>
              <a:t>Examples on How to Position Liberal Arts/Studies in Professionally</a:t>
            </a:r>
            <a:endParaRPr lang="en-US" dirty="0"/>
          </a:p>
        </p:txBody>
      </p:sp>
    </p:spTree>
    <p:extLst>
      <p:ext uri="{BB962C8B-B14F-4D97-AF65-F5344CB8AC3E}">
        <p14:creationId xmlns:p14="http://schemas.microsoft.com/office/powerpoint/2010/main" val="3036027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Intellectual Entrepreneurship Examples</a:t>
            </a:r>
            <a:endParaRPr lang="en-US" dirty="0"/>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97" t="28120" r="45997" b="16574"/>
          <a:stretch/>
        </p:blipFill>
        <p:spPr bwMode="auto">
          <a:xfrm>
            <a:off x="2442030" y="1717025"/>
            <a:ext cx="414099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906322" y="2153757"/>
            <a:ext cx="3124200" cy="347787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"It's in Apple's DNA that technology alone is not enough -- it's technology married with liberal arts, married with the humanities, that yields us the result that makes our heart sing, and nowhere is that more true than in these post-PC devices</a:t>
            </a:r>
            <a:r>
              <a:rPr lang="en-US" sz="2000" dirty="0" smtClean="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Steve Jobs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947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Intellectual Entrepreneurship Examples</a:t>
            </a:r>
            <a:endParaRPr lang="en-US" dirty="0"/>
          </a:p>
        </p:txBody>
      </p:sp>
      <p:pic>
        <p:nvPicPr>
          <p:cNvPr id="6" name="Picture 4" descr="A Whole New Mind: Why Right-Brainers Will Rule the Futur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4358" y="1870230"/>
            <a:ext cx="2886091"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57800" y="2320564"/>
            <a:ext cx="6096000" cy="3539430"/>
          </a:xfrm>
          <a:prstGeom prst="rect">
            <a:avLst/>
          </a:prstGeom>
        </p:spPr>
        <p:txBody>
          <a:bodyPr>
            <a:spAutoFit/>
          </a:bodyPr>
          <a:lstStyle/>
          <a:p>
            <a:pPr marL="457200" indent="-457200" algn="ctr">
              <a:buFont typeface="Wingdings" panose="05000000000000000000" pitchFamily="2" charset="2"/>
              <a:buChar char="v"/>
            </a:pPr>
            <a:r>
              <a:rPr lang="en-US" sz="3200" dirty="0" smtClean="0">
                <a:latin typeface="Arial" panose="020B0604020202020204" pitchFamily="34" charset="0"/>
                <a:cs typeface="Arial" panose="020B0604020202020204" pitchFamily="34" charset="0"/>
              </a:rPr>
              <a:t>The American workplace is now one that demands creativity, innovation, empathy and a command of the big picture.</a:t>
            </a:r>
          </a:p>
          <a:p>
            <a:pPr marL="457200" indent="-457200" algn="ctr">
              <a:buFont typeface="Wingdings" panose="05000000000000000000" pitchFamily="2" charset="2"/>
              <a:buChar char="v"/>
            </a:pPr>
            <a:endParaRPr lang="en-US" sz="3200" dirty="0">
              <a:latin typeface="Arial" panose="020B0604020202020204" pitchFamily="34" charset="0"/>
              <a:cs typeface="Arial" panose="020B0604020202020204" pitchFamily="34" charset="0"/>
            </a:endParaRPr>
          </a:p>
          <a:p>
            <a:pPr marL="457200" indent="-457200" algn="ctr">
              <a:buFont typeface="Wingdings" panose="05000000000000000000" pitchFamily="2" charset="2"/>
              <a:buChar char="v"/>
            </a:pPr>
            <a:r>
              <a:rPr lang="en-US" sz="3200" dirty="0" smtClean="0">
                <a:latin typeface="Arial" panose="020B0604020202020204" pitchFamily="34" charset="0"/>
                <a:cs typeface="Arial" panose="020B0604020202020204" pitchFamily="34" charset="0"/>
              </a:rPr>
              <a:t>The MFA is the new MBA</a:t>
            </a:r>
          </a:p>
        </p:txBody>
      </p:sp>
    </p:spTree>
    <p:extLst>
      <p:ext uri="{BB962C8B-B14F-4D97-AF65-F5344CB8AC3E}">
        <p14:creationId xmlns:p14="http://schemas.microsoft.com/office/powerpoint/2010/main" val="2918660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05" y="2729183"/>
            <a:ext cx="10515600" cy="1325563"/>
          </a:xfrm>
        </p:spPr>
        <p:txBody>
          <a:bodyPr>
            <a:normAutofit fontScale="90000"/>
          </a:bodyPr>
          <a:lstStyle/>
          <a:p>
            <a:pPr algn="ctr"/>
            <a:r>
              <a:rPr lang="en-US" dirty="0" smtClean="0"/>
              <a:t>Intellectual Entrepreneurship</a:t>
            </a:r>
            <a:br>
              <a:rPr lang="en-US" dirty="0" smtClean="0"/>
            </a:br>
            <a:r>
              <a:rPr lang="en-US" dirty="0"/>
              <a:t/>
            </a:r>
            <a:br>
              <a:rPr lang="en-US" dirty="0"/>
            </a:br>
            <a:r>
              <a:rPr lang="en-US" dirty="0" smtClean="0"/>
              <a:t>How</a:t>
            </a:r>
            <a:r>
              <a:rPr lang="en-US" dirty="0"/>
              <a:t> </a:t>
            </a:r>
            <a:r>
              <a:rPr lang="en-US" dirty="0" smtClean="0"/>
              <a:t>Graduate </a:t>
            </a:r>
            <a:r>
              <a:rPr lang="en-US" dirty="0" smtClean="0"/>
              <a:t>Liberal Programs </a:t>
            </a:r>
            <a:r>
              <a:rPr lang="en-US" dirty="0" smtClean="0"/>
              <a:t>Position Themselves Today</a:t>
            </a:r>
            <a:endParaRPr lang="en-US" dirty="0"/>
          </a:p>
        </p:txBody>
      </p:sp>
    </p:spTree>
    <p:extLst>
      <p:ext uri="{BB962C8B-B14F-4D97-AF65-F5344CB8AC3E}">
        <p14:creationId xmlns:p14="http://schemas.microsoft.com/office/powerpoint/2010/main" val="3695288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Graduate Liberal Programs Today</a:t>
            </a:r>
            <a:endParaRPr lang="en-US" dirty="0"/>
          </a:p>
        </p:txBody>
      </p:sp>
      <p:pic>
        <p:nvPicPr>
          <p:cNvPr id="4" name="Picture 6" descr="SMU: World Changers Shaped Her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7274"/>
          <a:stretch/>
        </p:blipFill>
        <p:spPr bwMode="auto">
          <a:xfrm>
            <a:off x="4891383" y="1495522"/>
            <a:ext cx="2409234" cy="952500"/>
          </a:xfrm>
          <a:prstGeom prst="rect">
            <a:avLst/>
          </a:prstGeom>
          <a:solidFill>
            <a:schemeClr val="accent5">
              <a:lumMod val="50000"/>
            </a:schemeClr>
          </a:solidFill>
        </p:spPr>
      </p:pic>
      <p:sp>
        <p:nvSpPr>
          <p:cNvPr id="5" name="Rectangle 4"/>
          <p:cNvSpPr/>
          <p:nvPr/>
        </p:nvSpPr>
        <p:spPr>
          <a:xfrm>
            <a:off x="838200" y="2617993"/>
            <a:ext cx="10515599" cy="3943837"/>
          </a:xfrm>
          <a:prstGeom prst="rect">
            <a:avLst/>
          </a:prstGeom>
        </p:spPr>
        <p:txBody>
          <a:bodyPr wrap="square">
            <a:spAutoFit/>
          </a:bodyPr>
          <a:lstStyle/>
          <a:p>
            <a:pPr>
              <a:lnSpc>
                <a:spcPct val="107000"/>
              </a:lnSpc>
              <a:spcAft>
                <a:spcPts val="1500"/>
              </a:spcAft>
            </a:pPr>
            <a:r>
              <a:rPr lang="en-US" sz="2400" dirty="0" smtClean="0">
                <a:solidFill>
                  <a:srgbClr val="BE0029"/>
                </a:solidFill>
                <a:effectLst/>
                <a:latin typeface="Times" panose="02020603050405020304" pitchFamily="18" charset="0"/>
                <a:ea typeface="MS Mincho" panose="02020609040205080304" pitchFamily="49" charset="-128"/>
                <a:cs typeface="Times New Roman" panose="02020603050405020304" pitchFamily="18" charset="0"/>
              </a:rPr>
              <a:t>Graduate Liberal Studies</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en-US" sz="2400" dirty="0" smtClean="0">
                <a:solidFill>
                  <a:srgbClr val="262626"/>
                </a:solidFill>
                <a:effectLst/>
                <a:latin typeface="Helvetica Neue"/>
                <a:ea typeface="MS Mincho" panose="02020609040205080304" pitchFamily="49" charset="-128"/>
                <a:cs typeface="Helvetica Neue"/>
              </a:rPr>
              <a:t>Graduate liberal studies education </a:t>
            </a:r>
            <a:r>
              <a:rPr lang="en-US" sz="2400" u="sng" dirty="0" smtClean="0">
                <a:solidFill>
                  <a:srgbClr val="262626"/>
                </a:solidFill>
                <a:effectLst/>
                <a:highlight>
                  <a:srgbClr val="FFFF00"/>
                </a:highlight>
                <a:latin typeface="Helvetica Neue"/>
                <a:ea typeface="MS Mincho" panose="02020609040205080304" pitchFamily="49" charset="-128"/>
                <a:cs typeface="Helvetica Neue"/>
              </a:rPr>
              <a:t>allows each student the intellectual and personal freedom to chart his or her own self-directed course</a:t>
            </a:r>
            <a:r>
              <a:rPr lang="en-US" sz="2400" u="sng" dirty="0" smtClean="0">
                <a:solidFill>
                  <a:srgbClr val="262626"/>
                </a:solidFill>
                <a:effectLst/>
                <a:latin typeface="Helvetica Neue"/>
                <a:ea typeface="MS Mincho" panose="02020609040205080304" pitchFamily="49" charset="-128"/>
                <a:cs typeface="Helvetica Neue"/>
              </a:rPr>
              <a:t> </a:t>
            </a:r>
            <a:r>
              <a:rPr lang="en-US" sz="2400" dirty="0" smtClean="0">
                <a:solidFill>
                  <a:srgbClr val="262626"/>
                </a:solidFill>
                <a:effectLst/>
                <a:latin typeface="Helvetica Neue"/>
                <a:ea typeface="MS Mincho" panose="02020609040205080304" pitchFamily="49" charset="-128"/>
                <a:cs typeface="Helvetica Neue"/>
              </a:rPr>
              <a:t>to a master’s degree, advanced certificate, and/or doctoral degree without the typical constraints or requirements of a traditional graduate program.</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en-US" sz="2400" dirty="0" smtClean="0">
                <a:solidFill>
                  <a:srgbClr val="C00000"/>
                </a:solidFill>
                <a:latin typeface="Times" panose="02020603050405020304" pitchFamily="18" charset="0"/>
                <a:ea typeface="MS Mincho" panose="02020609040205080304" pitchFamily="49" charset="-128"/>
                <a:cs typeface="Times" panose="02020603050405020304" pitchFamily="18" charset="0"/>
              </a:rPr>
              <a:t>Doctor of Liberal Studies</a:t>
            </a:r>
            <a:r>
              <a:rPr lang="en-US" sz="2400" dirty="0" smtClean="0">
                <a:solidFill>
                  <a:srgbClr val="262626"/>
                </a:solidFill>
                <a:effectLst/>
                <a:latin typeface="Helvetica Neue"/>
                <a:ea typeface="MS Mincho" panose="02020609040205080304" pitchFamily="49" charset="-128"/>
                <a:cs typeface="Helvetica Neue"/>
              </a:rPr>
              <a:t> – Designed for the experienced adult learner who has earned a master’s degree. These intellectually serious adult students who, by focusing on their own advanced personal and professional growth, </a:t>
            </a:r>
            <a:r>
              <a:rPr lang="en-US" sz="2400" u="sng" dirty="0" smtClean="0">
                <a:solidFill>
                  <a:srgbClr val="262626"/>
                </a:solidFill>
                <a:effectLst/>
                <a:highlight>
                  <a:srgbClr val="FFFF00"/>
                </a:highlight>
                <a:latin typeface="Helvetica Neue"/>
                <a:ea typeface="MS Mincho" panose="02020609040205080304" pitchFamily="49" charset="-128"/>
                <a:cs typeface="Helvetica Neue"/>
              </a:rPr>
              <a:t>will make high-level contributions to their workplace, society and the world.</a:t>
            </a:r>
            <a:endParaRPr lang="en-US" sz="2400" u="sng"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33315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503" y="911225"/>
            <a:ext cx="10515600" cy="4351338"/>
          </a:xfrm>
        </p:spPr>
        <p:txBody>
          <a:bodyPr>
            <a:normAutofit/>
          </a:bodyPr>
          <a:lstStyle/>
          <a:p>
            <a:pPr marL="0" indent="0" algn="ctr">
              <a:buNone/>
            </a:pPr>
            <a:r>
              <a:rPr lang="en-US" sz="3600" dirty="0" smtClean="0"/>
              <a:t>“In </a:t>
            </a:r>
            <a:r>
              <a:rPr lang="en-US" sz="3600" dirty="0"/>
              <a:t>ancient Greece, the liberal arts were intended to produce the ideal citizen: a person of intelligence, with sensible moral judgment and the ability to reason. </a:t>
            </a:r>
            <a:endParaRPr lang="en-US" sz="3600" dirty="0" smtClean="0"/>
          </a:p>
          <a:p>
            <a:pPr marL="0" indent="0" algn="ctr">
              <a:buNone/>
            </a:pPr>
            <a:r>
              <a:rPr lang="en-US" sz="3600" dirty="0" smtClean="0"/>
              <a:t>Today </a:t>
            </a:r>
            <a:r>
              <a:rPr lang="en-US" sz="3600" dirty="0"/>
              <a:t>the purpose of an education on that model is to create a well-rounded student who can relate diverse fields of study and connect apparently disparate thoughts and ideas</a:t>
            </a:r>
            <a:r>
              <a:rPr lang="en-US" sz="3600" dirty="0" smtClean="0"/>
              <a:t>.”</a:t>
            </a:r>
          </a:p>
          <a:p>
            <a:pPr marL="0" indent="0" algn="ctr">
              <a:buNone/>
            </a:pPr>
            <a:endParaRPr lang="en-US" sz="3600" dirty="0" smtClean="0"/>
          </a:p>
          <a:p>
            <a:pPr marL="0" indent="0" algn="ctr">
              <a:buNone/>
            </a:pPr>
            <a:endParaRPr lang="en-US" sz="2400" dirty="0"/>
          </a:p>
        </p:txBody>
      </p:sp>
      <p:sp>
        <p:nvSpPr>
          <p:cNvPr id="4" name="TextBox 3"/>
          <p:cNvSpPr txBox="1"/>
          <p:nvPr/>
        </p:nvSpPr>
        <p:spPr>
          <a:xfrm>
            <a:off x="847493" y="5731727"/>
            <a:ext cx="10526751" cy="523220"/>
          </a:xfrm>
          <a:prstGeom prst="rect">
            <a:avLst/>
          </a:prstGeom>
          <a:noFill/>
        </p:spPr>
        <p:txBody>
          <a:bodyPr wrap="square" rtlCol="0">
            <a:spAutoFit/>
          </a:bodyPr>
          <a:lstStyle/>
          <a:p>
            <a:pPr algn="ctr"/>
            <a:r>
              <a:rPr lang="en-US" sz="2800" dirty="0" smtClean="0"/>
              <a:t>“The Liberal Arts in the Real World,” </a:t>
            </a:r>
            <a:r>
              <a:rPr lang="en-US" sz="2800" i="1" dirty="0" smtClean="0"/>
              <a:t>The Chronicle of Higher Education</a:t>
            </a:r>
            <a:endParaRPr lang="en-US" sz="2800" i="1" dirty="0"/>
          </a:p>
        </p:txBody>
      </p:sp>
    </p:spTree>
    <p:extLst>
      <p:ext uri="{BB962C8B-B14F-4D97-AF65-F5344CB8AC3E}">
        <p14:creationId xmlns:p14="http://schemas.microsoft.com/office/powerpoint/2010/main" val="647411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Graduate Liberal Programs Today</a:t>
            </a:r>
            <a:endParaRPr lang="en-US" dirty="0"/>
          </a:p>
        </p:txBody>
      </p:sp>
      <p:sp>
        <p:nvSpPr>
          <p:cNvPr id="5" name="Rectangle 4"/>
          <p:cNvSpPr/>
          <p:nvPr/>
        </p:nvSpPr>
        <p:spPr>
          <a:xfrm>
            <a:off x="838200" y="2617993"/>
            <a:ext cx="10515599" cy="4302909"/>
          </a:xfrm>
          <a:prstGeom prst="rect">
            <a:avLst/>
          </a:prstGeom>
          <a:noFill/>
        </p:spPr>
        <p:txBody>
          <a:bodyPr wrap="square">
            <a:spAutoFit/>
          </a:bodyPr>
          <a:lstStyle/>
          <a:p>
            <a:pPr>
              <a:lnSpc>
                <a:spcPct val="107000"/>
              </a:lnSpc>
              <a:spcAft>
                <a:spcPts val="1520"/>
              </a:spcAft>
            </a:pPr>
            <a:r>
              <a:rPr lang="en-US" sz="2400" b="1" dirty="0" smtClean="0">
                <a:solidFill>
                  <a:srgbClr val="131313"/>
                </a:solidFill>
                <a:effectLst/>
                <a:latin typeface="Times" panose="02020603050405020304" pitchFamily="18" charset="0"/>
                <a:ea typeface="MS Mincho" panose="02020609040205080304" pitchFamily="49" charset="-128"/>
                <a:cs typeface="Times New Roman" panose="02020603050405020304" pitchFamily="18" charset="0"/>
              </a:rPr>
              <a:t>The Purpose of Interdisciplinary Studies</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2115"/>
              </a:spcAft>
            </a:pPr>
            <a:r>
              <a:rPr lang="en-US" sz="2400" dirty="0" smtClean="0">
                <a:solidFill>
                  <a:srgbClr val="131313"/>
                </a:solidFill>
                <a:effectLst/>
                <a:latin typeface="Times" panose="02020603050405020304" pitchFamily="18" charset="0"/>
                <a:ea typeface="MS Mincho" panose="02020609040205080304" pitchFamily="49" charset="-128"/>
                <a:cs typeface="Times New Roman" panose="02020603050405020304" pitchFamily="18" charset="0"/>
              </a:rPr>
              <a:t>An interdisciplinary education gives a greater appreciation for the literature, music, and visual arts that society offers us. It helps us to </a:t>
            </a:r>
            <a:r>
              <a:rPr lang="en-US" sz="2400" dirty="0" smtClean="0">
                <a:solidFill>
                  <a:srgbClr val="131313"/>
                </a:solidFill>
                <a:effectLst/>
                <a:highlight>
                  <a:srgbClr val="FFFF00"/>
                </a:highlight>
                <a:latin typeface="Times" panose="02020603050405020304" pitchFamily="18" charset="0"/>
                <a:ea typeface="MS Mincho" panose="02020609040205080304" pitchFamily="49" charset="-128"/>
                <a:cs typeface="Times New Roman" panose="02020603050405020304" pitchFamily="18" charset="0"/>
              </a:rPr>
              <a:t>comprehend the complex social and political programs of the contemporary world and facilitates our ability to make use of today's rapidly evolving technology</a:t>
            </a:r>
            <a:r>
              <a:rPr lang="en-US" sz="2400" dirty="0" smtClean="0">
                <a:solidFill>
                  <a:srgbClr val="131313"/>
                </a:solidFill>
                <a:effectLst/>
                <a:latin typeface="Times" panose="02020603050405020304" pitchFamily="18" charset="0"/>
                <a:ea typeface="MS Mincho" panose="02020609040205080304" pitchFamily="49" charset="-128"/>
                <a:cs typeface="Times New Roman" panose="02020603050405020304" pitchFamily="18" charset="0"/>
              </a:rPr>
              <a:t>.</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1520"/>
              </a:spcAft>
            </a:pPr>
            <a:r>
              <a:rPr lang="en-US" sz="2400" b="1" dirty="0" smtClean="0">
                <a:solidFill>
                  <a:srgbClr val="131313"/>
                </a:solidFill>
                <a:effectLst/>
                <a:latin typeface="Times" panose="02020603050405020304" pitchFamily="18" charset="0"/>
                <a:ea typeface="MS Mincho" panose="02020609040205080304" pitchFamily="49" charset="-128"/>
                <a:cs typeface="Times New Roman" panose="02020603050405020304" pitchFamily="18" charset="0"/>
              </a:rPr>
              <a:t>An Individualized Program of Study</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en-US" sz="2400" dirty="0" smtClean="0">
                <a:solidFill>
                  <a:srgbClr val="131313"/>
                </a:solidFill>
                <a:effectLst/>
                <a:latin typeface="Times" panose="02020603050405020304" pitchFamily="18" charset="0"/>
                <a:ea typeface="MS Mincho" panose="02020609040205080304" pitchFamily="49" charset="-128"/>
                <a:cs typeface="Times New Roman" panose="02020603050405020304" pitchFamily="18" charset="0"/>
              </a:rPr>
              <a:t>The Master of Interdisciplinary Studies program is designed to allow students flexibility to </a:t>
            </a:r>
            <a:r>
              <a:rPr lang="en-US" sz="2400" dirty="0" smtClean="0">
                <a:solidFill>
                  <a:srgbClr val="131313"/>
                </a:solidFill>
                <a:effectLst/>
                <a:highlight>
                  <a:srgbClr val="FFFF00"/>
                </a:highlight>
                <a:latin typeface="Times" panose="02020603050405020304" pitchFamily="18" charset="0"/>
                <a:ea typeface="MS Mincho" panose="02020609040205080304" pitchFamily="49" charset="-128"/>
                <a:cs typeface="Times New Roman" panose="02020603050405020304" pitchFamily="18" charset="0"/>
              </a:rPr>
              <a:t>fashion a course of study that blends their interests, talents and experience.</a:t>
            </a:r>
            <a:r>
              <a:rPr lang="en-US" sz="2400" dirty="0" smtClean="0">
                <a:solidFill>
                  <a:srgbClr val="131313"/>
                </a:solidFill>
                <a:effectLst/>
                <a:latin typeface="Times" panose="02020603050405020304" pitchFamily="18" charset="0"/>
                <a:ea typeface="MS Mincho" panose="02020609040205080304" pitchFamily="49" charset="-128"/>
                <a:cs typeface="Times New Roman" panose="02020603050405020304" pitchFamily="18" charset="0"/>
              </a:rPr>
              <a:t> </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2" descr="I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9431" y="1448991"/>
            <a:ext cx="1013135" cy="116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265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Graduate Liberal Programs Today</a:t>
            </a:r>
            <a:endParaRPr lang="en-US" dirty="0"/>
          </a:p>
        </p:txBody>
      </p:sp>
      <p:sp>
        <p:nvSpPr>
          <p:cNvPr id="5" name="Rectangle 4"/>
          <p:cNvSpPr/>
          <p:nvPr/>
        </p:nvSpPr>
        <p:spPr>
          <a:xfrm>
            <a:off x="838200" y="2617993"/>
            <a:ext cx="10515599" cy="4004558"/>
          </a:xfrm>
          <a:prstGeom prst="rect">
            <a:avLst/>
          </a:prstGeom>
          <a:noFill/>
        </p:spPr>
        <p:txBody>
          <a:bodyPr wrap="square">
            <a:spAutoFit/>
          </a:bodyPr>
          <a:lstStyle/>
          <a:p>
            <a:pPr>
              <a:lnSpc>
                <a:spcPct val="107000"/>
              </a:lnSpc>
              <a:spcAft>
                <a:spcPts val="1190"/>
              </a:spcAft>
            </a:pPr>
            <a:r>
              <a:rPr lang="en-US" sz="3200" b="1" dirty="0" smtClean="0">
                <a:solidFill>
                  <a:srgbClr val="262626"/>
                </a:solidFill>
                <a:effectLst/>
                <a:highlight>
                  <a:srgbClr val="FFFF00"/>
                </a:highlight>
                <a:latin typeface="Times" panose="02020603050405020304" pitchFamily="18" charset="0"/>
                <a:ea typeface="MS Mincho" panose="02020609040205080304" pitchFamily="49" charset="-128"/>
                <a:cs typeface="Times New Roman" panose="02020603050405020304" pitchFamily="18" charset="0"/>
              </a:rPr>
              <a:t>The road less traveled</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1400"/>
              </a:spcAft>
            </a:pPr>
            <a:r>
              <a:rPr lang="en-US" sz="2400" dirty="0" smtClean="0">
                <a:solidFill>
                  <a:srgbClr val="262626"/>
                </a:solidFill>
                <a:effectLst/>
                <a:latin typeface="Times" panose="02020603050405020304" pitchFamily="18" charset="0"/>
                <a:ea typeface="MS Mincho" panose="02020609040205080304" pitchFamily="49" charset="-128"/>
                <a:cs typeface="Times New Roman" panose="02020603050405020304" pitchFamily="18" charset="0"/>
              </a:rPr>
              <a:t>Your journey to the Master of Liberal Arts (MLA) at Penn starts with you: your passions, your questions and your unique combination of academic interests. You state your goals, and we help you craft your course of study within the rigorous academic environment of the Ivy League.</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1190"/>
              </a:spcAft>
            </a:pPr>
            <a:r>
              <a:rPr lang="en-US" sz="3200" b="1" dirty="0" smtClean="0">
                <a:solidFill>
                  <a:srgbClr val="262626"/>
                </a:solidFill>
                <a:effectLst/>
                <a:latin typeface="Times" panose="02020603050405020304" pitchFamily="18" charset="0"/>
                <a:ea typeface="MS Mincho" panose="02020609040205080304" pitchFamily="49" charset="-128"/>
                <a:cs typeface="Times New Roman" panose="02020603050405020304" pitchFamily="18" charset="0"/>
              </a:rPr>
              <a:t>A curriculum created with you, for you</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en-US" sz="2400" dirty="0" smtClean="0">
                <a:solidFill>
                  <a:srgbClr val="262626"/>
                </a:solidFill>
                <a:effectLst/>
                <a:latin typeface="Times" panose="02020603050405020304" pitchFamily="18" charset="0"/>
                <a:ea typeface="MS Mincho" panose="02020609040205080304" pitchFamily="49" charset="-128"/>
                <a:cs typeface="Times New Roman" panose="02020603050405020304" pitchFamily="18" charset="0"/>
              </a:rPr>
              <a:t>The MLA offers </a:t>
            </a:r>
            <a:r>
              <a:rPr lang="en-US" sz="2400" dirty="0" smtClean="0">
                <a:solidFill>
                  <a:srgbClr val="262626"/>
                </a:solidFill>
                <a:effectLst/>
                <a:highlight>
                  <a:srgbClr val="FFFF00"/>
                </a:highlight>
                <a:latin typeface="Times" panose="02020603050405020304" pitchFamily="18" charset="0"/>
                <a:ea typeface="MS Mincho" panose="02020609040205080304" pitchFamily="49" charset="-128"/>
                <a:cs typeface="Times New Roman" panose="02020603050405020304" pitchFamily="18" charset="0"/>
              </a:rPr>
              <a:t>intellectual explorers like you the opportunity to design your own curriculum at the intersection of your interests in the liberal arts</a:t>
            </a:r>
            <a:r>
              <a:rPr lang="en-US" sz="2400" dirty="0" smtClean="0">
                <a:solidFill>
                  <a:srgbClr val="262626"/>
                </a:solidFill>
                <a:effectLst/>
                <a:latin typeface="Times" panose="02020603050405020304" pitchFamily="18" charset="0"/>
                <a:ea typeface="MS Mincho" panose="02020609040205080304" pitchFamily="49" charset="-128"/>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9218"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341" y="1459809"/>
            <a:ext cx="2914650" cy="762000"/>
          </a:xfrm>
          <a:prstGeom prst="rect">
            <a:avLst/>
          </a:prstGeom>
          <a:solidFill>
            <a:schemeClr val="accent5">
              <a:lumMod val="50000"/>
            </a:schemeClr>
          </a:solidFill>
        </p:spPr>
      </p:pic>
    </p:spTree>
    <p:extLst>
      <p:ext uri="{BB962C8B-B14F-4D97-AF65-F5344CB8AC3E}">
        <p14:creationId xmlns:p14="http://schemas.microsoft.com/office/powerpoint/2010/main" val="1941166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Graduate Liberal Programs Today</a:t>
            </a:r>
            <a:endParaRPr lang="en-US" dirty="0"/>
          </a:p>
        </p:txBody>
      </p:sp>
      <p:sp>
        <p:nvSpPr>
          <p:cNvPr id="5" name="Rectangle 4"/>
          <p:cNvSpPr/>
          <p:nvPr/>
        </p:nvSpPr>
        <p:spPr>
          <a:xfrm>
            <a:off x="838200" y="2617993"/>
            <a:ext cx="10515599" cy="2829814"/>
          </a:xfrm>
          <a:prstGeom prst="rect">
            <a:avLst/>
          </a:prstGeom>
          <a:noFill/>
        </p:spPr>
        <p:txBody>
          <a:bodyPr wrap="square">
            <a:spAutoFit/>
          </a:bodyPr>
          <a:lstStyle/>
          <a:p>
            <a:pPr>
              <a:lnSpc>
                <a:spcPct val="107000"/>
              </a:lnSpc>
              <a:spcAft>
                <a:spcPts val="800"/>
              </a:spcAft>
            </a:pPr>
            <a:r>
              <a:rPr lang="en-US" sz="2400" dirty="0" smtClean="0">
                <a:solidFill>
                  <a:srgbClr val="494949"/>
                </a:solidFill>
                <a:effectLst/>
                <a:latin typeface="Arial" panose="020B0604020202020204" pitchFamily="34" charset="0"/>
                <a:ea typeface="MS Mincho" panose="02020609040205080304" pitchFamily="49" charset="-128"/>
                <a:cs typeface="Times New Roman" panose="02020603050405020304" pitchFamily="18" charset="0"/>
              </a:rPr>
              <a:t>The Master of Arts in Liberal Studies (MALS) degree at Duke University offers you a rich selection of seminars in subjects such as these within a graduate program that gives you the </a:t>
            </a:r>
            <a:r>
              <a:rPr lang="en-US" sz="2400" dirty="0" smtClean="0">
                <a:solidFill>
                  <a:srgbClr val="494949"/>
                </a:solidFill>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freedom to chart your own course of study</a:t>
            </a:r>
            <a:r>
              <a:rPr lang="en-US" sz="2400" dirty="0" smtClean="0">
                <a:solidFill>
                  <a:srgbClr val="494949"/>
                </a:solidFill>
                <a:effectLst/>
                <a:latin typeface="Arial" panose="020B0604020202020204" pitchFamily="34" charset="0"/>
                <a:ea typeface="MS Mincho" panose="02020609040205080304" pitchFamily="49" charset="-128"/>
                <a:cs typeface="Times New Roman" panose="02020603050405020304" pitchFamily="18" charset="0"/>
              </a:rPr>
              <a:t>. Flexible enough to accommodate the needs of both full-time and part-time students, the MALS degree is an opportunity to </a:t>
            </a:r>
            <a:r>
              <a:rPr lang="en-US" sz="2400" dirty="0" smtClean="0">
                <a:solidFill>
                  <a:srgbClr val="494949"/>
                </a:solidFill>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explore </a:t>
            </a:r>
            <a:r>
              <a:rPr lang="en-US" sz="2400" u="sng" dirty="0" smtClean="0">
                <a:solidFill>
                  <a:srgbClr val="494949"/>
                </a:solidFill>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questions of enduring concern</a:t>
            </a:r>
            <a:r>
              <a:rPr lang="en-US" sz="2400" dirty="0" smtClean="0">
                <a:solidFill>
                  <a:srgbClr val="494949"/>
                </a:solidFill>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 and </a:t>
            </a:r>
            <a:r>
              <a:rPr lang="en-US" sz="2400" u="sng" dirty="0" smtClean="0">
                <a:solidFill>
                  <a:srgbClr val="494949"/>
                </a:solidFill>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contemporary urgency</a:t>
            </a:r>
            <a:r>
              <a:rPr lang="en-US" sz="2400" dirty="0" smtClean="0">
                <a:solidFill>
                  <a:srgbClr val="494949"/>
                </a:solidFill>
                <a:effectLst/>
                <a:latin typeface="Arial" panose="020B0604020202020204" pitchFamily="34" charset="0"/>
                <a:ea typeface="MS Mincho" panose="02020609040205080304" pitchFamily="49" charset="-128"/>
                <a:cs typeface="Times New Roman" panose="02020603050405020304" pitchFamily="18" charset="0"/>
              </a:rPr>
              <a:t> at one of the nation's leading institutions of higher learning.</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8374" t="12099" r="64236" b="78286"/>
          <a:stretch/>
        </p:blipFill>
        <p:spPr>
          <a:xfrm>
            <a:off x="4314091" y="1450955"/>
            <a:ext cx="3563816" cy="703385"/>
          </a:xfrm>
          <a:prstGeom prst="rect">
            <a:avLst/>
          </a:prstGeom>
        </p:spPr>
      </p:pic>
    </p:spTree>
    <p:extLst>
      <p:ext uri="{BB962C8B-B14F-4D97-AF65-F5344CB8AC3E}">
        <p14:creationId xmlns:p14="http://schemas.microsoft.com/office/powerpoint/2010/main" val="3230471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Graduate Liberal Programs Today</a:t>
            </a:r>
            <a:endParaRPr lang="en-US" dirty="0"/>
          </a:p>
        </p:txBody>
      </p:sp>
      <p:sp>
        <p:nvSpPr>
          <p:cNvPr id="5" name="Rectangle 4"/>
          <p:cNvSpPr/>
          <p:nvPr/>
        </p:nvSpPr>
        <p:spPr>
          <a:xfrm>
            <a:off x="838200" y="2617993"/>
            <a:ext cx="10515599" cy="4033605"/>
          </a:xfrm>
          <a:prstGeom prst="rect">
            <a:avLst/>
          </a:prstGeom>
          <a:noFill/>
        </p:spPr>
        <p:txBody>
          <a:bodyPr wrap="square">
            <a:spAutoFit/>
          </a:bodyPr>
          <a:lstStyle/>
          <a:p>
            <a:pPr>
              <a:lnSpc>
                <a:spcPct val="107000"/>
              </a:lnSpc>
              <a:spcAft>
                <a:spcPts val="1500"/>
              </a:spcAft>
            </a:pPr>
            <a:r>
              <a:rPr lang="en-US" sz="2400" dirty="0" smtClean="0">
                <a:solidFill>
                  <a:srgbClr val="333D41"/>
                </a:solidFill>
                <a:effectLst/>
                <a:latin typeface="Trebuchet MS" panose="020B0603020202020204" pitchFamily="34" charset="0"/>
                <a:ea typeface="MS Mincho" panose="02020609040205080304" pitchFamily="49" charset="-128"/>
                <a:cs typeface="Trebuchet MS" panose="020B0603020202020204" pitchFamily="34" charset="0"/>
              </a:rPr>
              <a:t>Georgetown University's Master of Arts in Liberal Studies (MALS) program takes a more </a:t>
            </a:r>
            <a:r>
              <a:rPr lang="en-US" sz="2400" dirty="0" smtClean="0">
                <a:solidFill>
                  <a:srgbClr val="333D41"/>
                </a:solidFill>
                <a:effectLst/>
                <a:highlight>
                  <a:srgbClr val="FFFF00"/>
                </a:highlight>
                <a:latin typeface="Trebuchet MS" panose="020B0603020202020204" pitchFamily="34" charset="0"/>
                <a:ea typeface="MS Mincho" panose="02020609040205080304" pitchFamily="49" charset="-128"/>
                <a:cs typeface="Trebuchet MS" panose="020B0603020202020204" pitchFamily="34" charset="0"/>
              </a:rPr>
              <a:t>holistic approach</a:t>
            </a:r>
            <a:r>
              <a:rPr lang="en-US" sz="2400" dirty="0" smtClean="0">
                <a:solidFill>
                  <a:srgbClr val="333D41"/>
                </a:solidFill>
                <a:effectLst/>
                <a:latin typeface="Trebuchet MS" panose="020B0603020202020204" pitchFamily="34" charset="0"/>
                <a:ea typeface="MS Mincho" panose="02020609040205080304" pitchFamily="49" charset="-128"/>
                <a:cs typeface="Trebuchet MS" panose="020B0603020202020204" pitchFamily="34" charset="0"/>
              </a:rPr>
              <a:t> than other master's programs, providing you with the skills and experience that form the bedrock for </a:t>
            </a:r>
            <a:r>
              <a:rPr lang="en-US" sz="2400" dirty="0" smtClean="0">
                <a:solidFill>
                  <a:srgbClr val="333D41"/>
                </a:solidFill>
                <a:effectLst/>
                <a:highlight>
                  <a:srgbClr val="FFFF00"/>
                </a:highlight>
                <a:latin typeface="Trebuchet MS" panose="020B0603020202020204" pitchFamily="34" charset="0"/>
                <a:ea typeface="MS Mincho" panose="02020609040205080304" pitchFamily="49" charset="-128"/>
                <a:cs typeface="Trebuchet MS" panose="020B0603020202020204" pitchFamily="34" charset="0"/>
              </a:rPr>
              <a:t>advancement or change in any career</a:t>
            </a:r>
            <a:r>
              <a:rPr lang="en-US" sz="2400" dirty="0" smtClean="0">
                <a:solidFill>
                  <a:srgbClr val="333D41"/>
                </a:solidFill>
                <a:effectLst/>
                <a:latin typeface="Trebuchet MS" panose="020B0603020202020204" pitchFamily="34" charset="0"/>
                <a:ea typeface="MS Mincho" panose="02020609040205080304" pitchFamily="49" charset="-128"/>
                <a:cs typeface="Trebuchet MS" panose="020B0603020202020204" pitchFamily="34" charset="0"/>
              </a:rPr>
              <a:t>.</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1500"/>
              </a:spcAft>
            </a:pPr>
            <a:r>
              <a:rPr lang="en-US" sz="2400" dirty="0" smtClean="0">
                <a:solidFill>
                  <a:srgbClr val="333D41"/>
                </a:solidFill>
                <a:effectLst/>
                <a:latin typeface="Trebuchet MS" panose="020B0603020202020204" pitchFamily="34" charset="0"/>
                <a:ea typeface="MS Mincho" panose="02020609040205080304" pitchFamily="49" charset="-128"/>
                <a:cs typeface="Trebuchet MS" panose="020B0603020202020204" pitchFamily="34" charset="0"/>
              </a:rPr>
              <a:t>Knowledge is ineffective without understanding, and that understanding is achieved only through interaction. Georgetown's program focuses on the exchange of dialogue, ideas, and perspectives that define humanity and continue to influence daily experiences.</a:t>
            </a:r>
            <a:endParaRPr lang="en-US" sz="2400" dirty="0" smtClean="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en-US" sz="2400" u="none" strike="noStrike" dirty="0" smtClean="0">
                <a:solidFill>
                  <a:srgbClr val="1B559E"/>
                </a:solidFill>
                <a:effectLst/>
                <a:latin typeface="Trebuchet MS" panose="020B0603020202020204" pitchFamily="34" charset="0"/>
                <a:ea typeface="MS Mincho" panose="02020609040205080304" pitchFamily="49" charset="-128"/>
                <a:cs typeface="Trebuchet MS" panose="020B0603020202020204" pitchFamily="34" charset="0"/>
                <a:hlinkClick r:id="rId2"/>
              </a:rPr>
              <a:t>Courses</a:t>
            </a:r>
            <a:r>
              <a:rPr lang="en-US" sz="2400" dirty="0" smtClean="0">
                <a:solidFill>
                  <a:srgbClr val="333D41"/>
                </a:solidFill>
                <a:effectLst/>
                <a:latin typeface="Trebuchet MS" panose="020B0603020202020204" pitchFamily="34" charset="0"/>
                <a:ea typeface="MS Mincho" panose="02020609040205080304" pitchFamily="49" charset="-128"/>
                <a:cs typeface="Trebuchet MS" panose="020B0603020202020204" pitchFamily="34" charset="0"/>
              </a:rPr>
              <a:t> have </a:t>
            </a:r>
            <a:r>
              <a:rPr lang="en-US" sz="2400" dirty="0" smtClean="0">
                <a:solidFill>
                  <a:srgbClr val="333D41"/>
                </a:solidFill>
                <a:effectLst/>
                <a:highlight>
                  <a:srgbClr val="FFFF00"/>
                </a:highlight>
                <a:latin typeface="Trebuchet MS" panose="020B0603020202020204" pitchFamily="34" charset="0"/>
                <a:ea typeface="MS Mincho" panose="02020609040205080304" pitchFamily="49" charset="-128"/>
                <a:cs typeface="Trebuchet MS" panose="020B0603020202020204" pitchFamily="34" charset="0"/>
              </a:rPr>
              <a:t>roots in the past with an eye to the future</a:t>
            </a:r>
            <a:r>
              <a:rPr lang="en-US" sz="2400" dirty="0" smtClean="0">
                <a:solidFill>
                  <a:srgbClr val="333D41"/>
                </a:solidFill>
                <a:effectLst/>
                <a:latin typeface="Trebuchet MS" panose="020B0603020202020204" pitchFamily="34" charset="0"/>
                <a:ea typeface="MS Mincho" panose="02020609040205080304" pitchFamily="49" charset="-128"/>
                <a:cs typeface="Trebuchet MS" panose="020B0603020202020204" pitchFamily="34"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13419" t="10413" r="61533" b="76042"/>
          <a:stretch/>
        </p:blipFill>
        <p:spPr>
          <a:xfrm>
            <a:off x="4032738" y="1430215"/>
            <a:ext cx="3259015" cy="990826"/>
          </a:xfrm>
          <a:prstGeom prst="rect">
            <a:avLst/>
          </a:prstGeom>
        </p:spPr>
      </p:pic>
    </p:spTree>
    <p:extLst>
      <p:ext uri="{BB962C8B-B14F-4D97-AF65-F5344CB8AC3E}">
        <p14:creationId xmlns:p14="http://schemas.microsoft.com/office/powerpoint/2010/main" val="562959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Graduate Liberal Programs Today</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383323" y="1393849"/>
            <a:ext cx="9425353" cy="5300028"/>
          </a:xfrm>
          <a:prstGeom prst="rect">
            <a:avLst/>
          </a:prstGeom>
        </p:spPr>
      </p:pic>
    </p:spTree>
    <p:extLst>
      <p:ext uri="{BB962C8B-B14F-4D97-AF65-F5344CB8AC3E}">
        <p14:creationId xmlns:p14="http://schemas.microsoft.com/office/powerpoint/2010/main" val="3565980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for Group</a:t>
            </a:r>
            <a:br>
              <a:rPr lang="en-US" dirty="0" smtClean="0"/>
            </a:br>
            <a:r>
              <a:rPr lang="en-US" sz="3200" dirty="0" smtClean="0"/>
              <a:t>(Discussion as larger group or breakouts)</a:t>
            </a:r>
            <a:endParaRPr lang="en-US" sz="3200" dirty="0"/>
          </a:p>
        </p:txBody>
      </p:sp>
      <p:sp>
        <p:nvSpPr>
          <p:cNvPr id="3" name="Content Placeholder 2"/>
          <p:cNvSpPr>
            <a:spLocks noGrp="1"/>
          </p:cNvSpPr>
          <p:nvPr>
            <p:ph idx="1"/>
          </p:nvPr>
        </p:nvSpPr>
        <p:spPr/>
        <p:txBody>
          <a:bodyPr>
            <a:normAutofit fontScale="92500" lnSpcReduction="20000"/>
          </a:bodyPr>
          <a:lstStyle/>
          <a:p>
            <a:pPr marL="0" indent="0" algn="ctr">
              <a:buNone/>
            </a:pPr>
            <a:endParaRPr lang="en-US" sz="4000" dirty="0" smtClean="0"/>
          </a:p>
          <a:p>
            <a:pPr marL="742950" indent="-742950">
              <a:buAutoNum type="arabicPeriod"/>
            </a:pPr>
            <a:r>
              <a:rPr lang="en-US" sz="4000" dirty="0" smtClean="0"/>
              <a:t>What aspects of your programs should be maintained in light of liberal studies traditions and university missions and goals?</a:t>
            </a:r>
          </a:p>
          <a:p>
            <a:pPr marL="742950" indent="-742950">
              <a:buAutoNum type="arabicPeriod"/>
            </a:pPr>
            <a:r>
              <a:rPr lang="en-US" sz="4000" dirty="0" smtClean="0"/>
              <a:t>What entrepreneurial approaches could be introduced to serve the needs of students in your communities?</a:t>
            </a:r>
          </a:p>
          <a:p>
            <a:pPr marL="742950" indent="-742950">
              <a:buAutoNum type="arabicPeriod"/>
            </a:pPr>
            <a:r>
              <a:rPr lang="en-US" sz="4000" dirty="0" smtClean="0"/>
              <a:t>What barriers do you anticipate to go down these new paths and how would you overcome them?</a:t>
            </a:r>
            <a:endParaRPr lang="en-US" sz="4000" dirty="0"/>
          </a:p>
        </p:txBody>
      </p:sp>
    </p:spTree>
    <p:extLst>
      <p:ext uri="{BB962C8B-B14F-4D97-AF65-F5344CB8AC3E}">
        <p14:creationId xmlns:p14="http://schemas.microsoft.com/office/powerpoint/2010/main" val="1411640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05" y="2729183"/>
            <a:ext cx="10515600" cy="1325563"/>
          </a:xfrm>
        </p:spPr>
        <p:txBody>
          <a:bodyPr/>
          <a:lstStyle/>
          <a:p>
            <a:pPr algn="ctr"/>
            <a:r>
              <a:rPr lang="en-US" dirty="0" smtClean="0"/>
              <a:t>Liberal Studies Traditions</a:t>
            </a:r>
            <a:endParaRPr lang="en-US" dirty="0"/>
          </a:p>
        </p:txBody>
      </p:sp>
    </p:spTree>
    <p:extLst>
      <p:ext uri="{BB962C8B-B14F-4D97-AF65-F5344CB8AC3E}">
        <p14:creationId xmlns:p14="http://schemas.microsoft.com/office/powerpoint/2010/main" val="81599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Liberal Studies Traditions</a:t>
            </a:r>
            <a:endParaRPr lang="en-US" dirty="0"/>
          </a:p>
        </p:txBody>
      </p:sp>
      <p:sp>
        <p:nvSpPr>
          <p:cNvPr id="3" name="Content Placeholder 2"/>
          <p:cNvSpPr>
            <a:spLocks noGrp="1"/>
          </p:cNvSpPr>
          <p:nvPr>
            <p:ph idx="1"/>
          </p:nvPr>
        </p:nvSpPr>
        <p:spPr/>
        <p:txBody>
          <a:bodyPr>
            <a:normAutofit fontScale="92500" lnSpcReduction="20000"/>
          </a:bodyPr>
          <a:lstStyle/>
          <a:p>
            <a:pPr>
              <a:buFontTx/>
              <a:buChar char="-"/>
            </a:pPr>
            <a:r>
              <a:rPr lang="en-US" dirty="0" smtClean="0"/>
              <a:t>Philosophical</a:t>
            </a:r>
          </a:p>
          <a:p>
            <a:pPr lvl="1">
              <a:buFontTx/>
              <a:buChar char="-"/>
            </a:pPr>
            <a:r>
              <a:rPr lang="en-US" sz="2800" dirty="0" smtClean="0"/>
              <a:t>Focus on the preparation for inquiry</a:t>
            </a:r>
          </a:p>
          <a:p>
            <a:pPr lvl="1">
              <a:buFontTx/>
              <a:buChar char="-"/>
            </a:pPr>
            <a:r>
              <a:rPr lang="en-US" sz="2800" dirty="0" smtClean="0"/>
              <a:t>Freeing the mind to investigate physical, intellectual, and spiritual truths</a:t>
            </a:r>
          </a:p>
          <a:p>
            <a:pPr>
              <a:buFontTx/>
              <a:buChar char="-"/>
            </a:pPr>
            <a:r>
              <a:rPr lang="en-US" dirty="0" smtClean="0"/>
              <a:t>Rhetorical</a:t>
            </a:r>
          </a:p>
          <a:p>
            <a:pPr lvl="1">
              <a:buFontTx/>
              <a:buChar char="-"/>
            </a:pPr>
            <a:r>
              <a:rPr lang="en-US" sz="2800" dirty="0" smtClean="0"/>
              <a:t>Initiates a common culture through the study of canonical works</a:t>
            </a:r>
          </a:p>
          <a:p>
            <a:pPr lvl="1">
              <a:buFontTx/>
              <a:buChar char="-"/>
            </a:pPr>
            <a:r>
              <a:rPr lang="en-US" sz="2800" dirty="0" smtClean="0"/>
              <a:t>Appreciate its monuments</a:t>
            </a:r>
          </a:p>
          <a:p>
            <a:pPr lvl="1">
              <a:buFontTx/>
              <a:buChar char="-"/>
            </a:pPr>
            <a:r>
              <a:rPr lang="en-US" sz="2800" dirty="0" smtClean="0"/>
              <a:t>Create new monuments inspired by the old</a:t>
            </a:r>
          </a:p>
          <a:p>
            <a:pPr>
              <a:buFontTx/>
              <a:buChar char="-"/>
            </a:pPr>
            <a:r>
              <a:rPr lang="en-US" dirty="0" smtClean="0"/>
              <a:t>Utilitarian</a:t>
            </a:r>
          </a:p>
          <a:p>
            <a:pPr lvl="1">
              <a:buFontTx/>
              <a:buChar char="-"/>
            </a:pPr>
            <a:r>
              <a:rPr lang="en-US" sz="2800" dirty="0" smtClean="0"/>
              <a:t>Generate useful knowledge to benefit society</a:t>
            </a:r>
          </a:p>
          <a:p>
            <a:pPr marL="0" indent="0">
              <a:buNone/>
            </a:pPr>
            <a:endParaRPr lang="en-US" dirty="0" smtClean="0"/>
          </a:p>
          <a:p>
            <a:pPr marL="0" indent="0" algn="ctr">
              <a:buNone/>
            </a:pPr>
            <a:r>
              <a:rPr lang="en-US" i="1" dirty="0" smtClean="0"/>
              <a:t>Beyond the University: Why Liberal Education Matters</a:t>
            </a:r>
            <a:endParaRPr lang="en-US" i="1" dirty="0"/>
          </a:p>
        </p:txBody>
      </p:sp>
    </p:spTree>
    <p:extLst>
      <p:ext uri="{BB962C8B-B14F-4D97-AF65-F5344CB8AC3E}">
        <p14:creationId xmlns:p14="http://schemas.microsoft.com/office/powerpoint/2010/main" val="2052846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660" r="12497"/>
          <a:stretch/>
        </p:blipFill>
        <p:spPr bwMode="auto">
          <a:xfrm>
            <a:off x="1503612" y="1430217"/>
            <a:ext cx="2020173" cy="24683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dirty="0" smtClean="0"/>
              <a:t>Graduate Liberal Studies Traditions</a:t>
            </a:r>
            <a:endParaRPr lang="en-US" dirty="0"/>
          </a:p>
        </p:txBody>
      </p:sp>
      <p:sp>
        <p:nvSpPr>
          <p:cNvPr id="9" name="Title 1"/>
          <p:cNvSpPr txBox="1">
            <a:spLocks/>
          </p:cNvSpPr>
          <p:nvPr/>
        </p:nvSpPr>
        <p:spPr>
          <a:xfrm>
            <a:off x="1976759" y="5022093"/>
            <a:ext cx="5066222" cy="61804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sp>
        <p:nvSpPr>
          <p:cNvPr id="5" name="TextBox 4"/>
          <p:cNvSpPr txBox="1"/>
          <p:nvPr/>
        </p:nvSpPr>
        <p:spPr>
          <a:xfrm>
            <a:off x="3955693" y="1324809"/>
            <a:ext cx="7287321" cy="2554545"/>
          </a:xfrm>
          <a:prstGeom prst="rect">
            <a:avLst/>
          </a:prstGeom>
          <a:noFill/>
        </p:spPr>
        <p:txBody>
          <a:bodyPr wrap="square" rtlCol="0">
            <a:spAutoFit/>
          </a:bodyPr>
          <a:lstStyle/>
          <a:p>
            <a:pPr algn="ctr"/>
            <a:r>
              <a:rPr lang="en-US" sz="3200" dirty="0" smtClean="0"/>
              <a:t>Thomas Jefferson</a:t>
            </a:r>
          </a:p>
          <a:p>
            <a:endParaRPr lang="en-US" sz="800" dirty="0"/>
          </a:p>
          <a:p>
            <a:pPr marL="342900" indent="-342900">
              <a:buFont typeface="Wingdings" panose="05000000000000000000" pitchFamily="2" charset="2"/>
              <a:buChar char="v"/>
            </a:pPr>
            <a:r>
              <a:rPr lang="en-US" sz="2400" dirty="0" smtClean="0"/>
              <a:t>Valued knowledge but insisted it be useful to human progress.</a:t>
            </a:r>
          </a:p>
          <a:p>
            <a:pPr marL="342900" indent="-342900">
              <a:buFont typeface="Wingdings" panose="05000000000000000000" pitchFamily="2" charset="2"/>
              <a:buChar char="v"/>
            </a:pPr>
            <a:r>
              <a:rPr lang="en-US" sz="2400" dirty="0" smtClean="0"/>
              <a:t>Education was the guardian of freedom.</a:t>
            </a:r>
          </a:p>
          <a:p>
            <a:pPr marL="342900" indent="-342900">
              <a:buFont typeface="Wingdings" panose="05000000000000000000" pitchFamily="2" charset="2"/>
              <a:buChar char="v"/>
            </a:pPr>
            <a:r>
              <a:rPr lang="en-US" sz="2400" dirty="0" smtClean="0"/>
              <a:t>Cultivation of independent judgment was necessary to inspire a new democracy’s pursuit of happiness.</a:t>
            </a:r>
            <a:endParaRPr lang="en-US" sz="2400" dirty="0"/>
          </a:p>
        </p:txBody>
      </p:sp>
      <p:sp>
        <p:nvSpPr>
          <p:cNvPr id="6" name="Rectangle 5"/>
          <p:cNvSpPr/>
          <p:nvPr/>
        </p:nvSpPr>
        <p:spPr>
          <a:xfrm>
            <a:off x="5147014" y="4100748"/>
            <a:ext cx="6096000" cy="2554545"/>
          </a:xfrm>
          <a:prstGeom prst="rect">
            <a:avLst/>
          </a:prstGeom>
        </p:spPr>
        <p:txBody>
          <a:bodyPr>
            <a:spAutoFit/>
          </a:bodyPr>
          <a:lstStyle/>
          <a:p>
            <a:pPr algn="ctr"/>
            <a:r>
              <a:rPr lang="en-US" sz="3200" dirty="0" smtClean="0"/>
              <a:t>Benjamin Franklin</a:t>
            </a:r>
          </a:p>
          <a:p>
            <a:endParaRPr lang="en-US" sz="800" b="0" i="0" dirty="0" smtClean="0">
              <a:solidFill>
                <a:srgbClr val="282828"/>
              </a:solidFill>
              <a:effectLst/>
            </a:endParaRPr>
          </a:p>
          <a:p>
            <a:pPr marL="342900" indent="-342900">
              <a:buFont typeface="Wingdings" panose="05000000000000000000" pitchFamily="2" charset="2"/>
              <a:buChar char="v"/>
            </a:pPr>
            <a:r>
              <a:rPr lang="en-US" sz="2400" b="0" i="0" dirty="0" smtClean="0">
                <a:solidFill>
                  <a:srgbClr val="282828"/>
                </a:solidFill>
                <a:effectLst/>
              </a:rPr>
              <a:t>Encouraged a liberal arts-based, practical, and interdisciplinary learning </a:t>
            </a:r>
          </a:p>
          <a:p>
            <a:pPr marL="342900" indent="-342900">
              <a:buFont typeface="Wingdings" panose="05000000000000000000" pitchFamily="2" charset="2"/>
              <a:buChar char="v"/>
            </a:pPr>
            <a:r>
              <a:rPr lang="en-US" sz="2400" dirty="0" smtClean="0">
                <a:solidFill>
                  <a:srgbClr val="282828"/>
                </a:solidFill>
              </a:rPr>
              <a:t>A</a:t>
            </a:r>
            <a:r>
              <a:rPr lang="en-US" sz="2400" b="0" i="0" dirty="0" smtClean="0">
                <a:solidFill>
                  <a:srgbClr val="282828"/>
                </a:solidFill>
                <a:effectLst/>
              </a:rPr>
              <a:t>pplication of knowledge in “service to society” to the local community and the wider world</a:t>
            </a:r>
            <a:endParaRPr lang="en-US" sz="2400" dirty="0"/>
          </a:p>
        </p:txBody>
      </p:sp>
      <p:pic>
        <p:nvPicPr>
          <p:cNvPr id="2062" name="Picture 1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3079" y="4100748"/>
            <a:ext cx="2137341" cy="264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41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Graduate Liberal Studies Traditions</a:t>
            </a:r>
            <a:endParaRPr lang="en-US" dirty="0"/>
          </a:p>
        </p:txBody>
      </p:sp>
      <p:sp>
        <p:nvSpPr>
          <p:cNvPr id="9" name="Title 1"/>
          <p:cNvSpPr txBox="1">
            <a:spLocks/>
          </p:cNvSpPr>
          <p:nvPr/>
        </p:nvSpPr>
        <p:spPr>
          <a:xfrm>
            <a:off x="1976759" y="5022093"/>
            <a:ext cx="5066222" cy="61804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pic>
        <p:nvPicPr>
          <p:cNvPr id="717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067" y="3997434"/>
            <a:ext cx="2651606" cy="26516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69829" y="4045964"/>
            <a:ext cx="5257800" cy="2554545"/>
          </a:xfrm>
          <a:prstGeom prst="rect">
            <a:avLst/>
          </a:prstGeom>
          <a:noFill/>
        </p:spPr>
        <p:txBody>
          <a:bodyPr wrap="square" rtlCol="0">
            <a:spAutoFit/>
          </a:bodyPr>
          <a:lstStyle/>
          <a:p>
            <a:pPr algn="ctr"/>
            <a:r>
              <a:rPr lang="en-US" sz="3200" dirty="0" smtClean="0"/>
              <a:t>W.E.B. DuBois</a:t>
            </a:r>
          </a:p>
          <a:p>
            <a:endParaRPr lang="en-US" sz="800" dirty="0"/>
          </a:p>
          <a:p>
            <a:pPr marL="342900" indent="-342900">
              <a:buFont typeface="Wingdings" panose="05000000000000000000" pitchFamily="2" charset="2"/>
              <a:buChar char="v"/>
            </a:pPr>
            <a:r>
              <a:rPr lang="en-US" sz="2400" dirty="0" smtClean="0"/>
              <a:t>More than just preparation for economic inclusion and getting a good job</a:t>
            </a:r>
          </a:p>
          <a:p>
            <a:pPr marL="342900" indent="-342900">
              <a:buFont typeface="Wingdings" panose="05000000000000000000" pitchFamily="2" charset="2"/>
              <a:buChar char="v"/>
            </a:pPr>
            <a:r>
              <a:rPr lang="en-US" sz="2400" dirty="0" smtClean="0"/>
              <a:t>Responsibility to help others attain their own freedom</a:t>
            </a:r>
            <a:endParaRPr lang="en-US" sz="2400" dirty="0"/>
          </a:p>
        </p:txBody>
      </p:sp>
      <p:pic>
        <p:nvPicPr>
          <p:cNvPr id="12" name="Picture 8" descr="Image result for booker t wash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86" y="1690688"/>
            <a:ext cx="3524328" cy="19824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09870" y="1814813"/>
            <a:ext cx="5257800" cy="1446550"/>
          </a:xfrm>
          <a:prstGeom prst="rect">
            <a:avLst/>
          </a:prstGeom>
          <a:noFill/>
        </p:spPr>
        <p:txBody>
          <a:bodyPr wrap="square" rtlCol="0">
            <a:spAutoFit/>
          </a:bodyPr>
          <a:lstStyle/>
          <a:p>
            <a:pPr algn="ctr"/>
            <a:r>
              <a:rPr lang="en-US" sz="3200" dirty="0" smtClean="0"/>
              <a:t>Booker T. Washington</a:t>
            </a:r>
          </a:p>
          <a:p>
            <a:endParaRPr lang="en-US" sz="800" dirty="0"/>
          </a:p>
          <a:p>
            <a:pPr marL="342900" indent="-342900">
              <a:buFont typeface="Wingdings" panose="05000000000000000000" pitchFamily="2" charset="2"/>
              <a:buChar char="v"/>
            </a:pPr>
            <a:r>
              <a:rPr lang="en-US" sz="2400" dirty="0" smtClean="0"/>
              <a:t>Means to economic inclusion</a:t>
            </a:r>
          </a:p>
          <a:p>
            <a:pPr marL="342900" indent="-342900">
              <a:buFont typeface="Wingdings" panose="05000000000000000000" pitchFamily="2" charset="2"/>
              <a:buChar char="v"/>
            </a:pPr>
            <a:r>
              <a:rPr lang="en-US" sz="2400" dirty="0" smtClean="0"/>
              <a:t>Lead to higher pursuits</a:t>
            </a:r>
            <a:endParaRPr lang="en-US" sz="2400" dirty="0"/>
          </a:p>
        </p:txBody>
      </p:sp>
    </p:spTree>
    <p:extLst>
      <p:ext uri="{BB962C8B-B14F-4D97-AF65-F5344CB8AC3E}">
        <p14:creationId xmlns:p14="http://schemas.microsoft.com/office/powerpoint/2010/main" val="2759936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Graduate Liberal Studies Traditions</a:t>
            </a:r>
            <a:endParaRPr lang="en-US" dirty="0"/>
          </a:p>
        </p:txBody>
      </p:sp>
      <p:sp>
        <p:nvSpPr>
          <p:cNvPr id="9" name="Title 1"/>
          <p:cNvSpPr txBox="1">
            <a:spLocks/>
          </p:cNvSpPr>
          <p:nvPr/>
        </p:nvSpPr>
        <p:spPr>
          <a:xfrm>
            <a:off x="1976759" y="5022093"/>
            <a:ext cx="5066222" cy="61804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pic>
        <p:nvPicPr>
          <p:cNvPr id="2058" name="Picture 10" descr="Image result for jane add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066" y="1551998"/>
            <a:ext cx="1847386" cy="22938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100" y="4115395"/>
            <a:ext cx="1901899" cy="24619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44595" y="1852531"/>
            <a:ext cx="5257800" cy="1446550"/>
          </a:xfrm>
          <a:prstGeom prst="rect">
            <a:avLst/>
          </a:prstGeom>
          <a:noFill/>
        </p:spPr>
        <p:txBody>
          <a:bodyPr wrap="square" rtlCol="0">
            <a:spAutoFit/>
          </a:bodyPr>
          <a:lstStyle/>
          <a:p>
            <a:pPr algn="ctr"/>
            <a:r>
              <a:rPr lang="en-US" sz="3200" dirty="0" smtClean="0"/>
              <a:t>Jane Addams</a:t>
            </a:r>
          </a:p>
          <a:p>
            <a:endParaRPr lang="en-US" sz="800" dirty="0"/>
          </a:p>
          <a:p>
            <a:pPr marL="342900" indent="-342900">
              <a:buFont typeface="Wingdings" panose="05000000000000000000" pitchFamily="2" charset="2"/>
              <a:buChar char="v"/>
            </a:pPr>
            <a:r>
              <a:rPr lang="en-US" sz="2400" dirty="0" smtClean="0"/>
              <a:t>Education should cultivate empathy and cooperation</a:t>
            </a:r>
            <a:endParaRPr lang="en-US" sz="2400" dirty="0"/>
          </a:p>
        </p:txBody>
      </p:sp>
      <p:sp>
        <p:nvSpPr>
          <p:cNvPr id="12" name="TextBox 11"/>
          <p:cNvSpPr txBox="1"/>
          <p:nvPr/>
        </p:nvSpPr>
        <p:spPr>
          <a:xfrm>
            <a:off x="5904422" y="4145863"/>
            <a:ext cx="5257800" cy="2185214"/>
          </a:xfrm>
          <a:prstGeom prst="rect">
            <a:avLst/>
          </a:prstGeom>
          <a:noFill/>
        </p:spPr>
        <p:txBody>
          <a:bodyPr wrap="square" rtlCol="0">
            <a:spAutoFit/>
          </a:bodyPr>
          <a:lstStyle/>
          <a:p>
            <a:pPr algn="ctr"/>
            <a:r>
              <a:rPr lang="en-US" sz="3200" dirty="0" smtClean="0"/>
              <a:t>William James</a:t>
            </a:r>
          </a:p>
          <a:p>
            <a:endParaRPr lang="en-US" sz="800" dirty="0"/>
          </a:p>
          <a:p>
            <a:pPr marL="342900" indent="-342900">
              <a:buFont typeface="Wingdings" panose="05000000000000000000" pitchFamily="2" charset="2"/>
              <a:buChar char="v"/>
            </a:pPr>
            <a:r>
              <a:rPr lang="en-US" sz="2400" dirty="0" smtClean="0"/>
              <a:t>Study of literature to develop imagination</a:t>
            </a:r>
          </a:p>
          <a:p>
            <a:pPr marL="342900" indent="-342900">
              <a:buFont typeface="Wingdings" panose="05000000000000000000" pitchFamily="2" charset="2"/>
              <a:buChar char="v"/>
            </a:pPr>
            <a:r>
              <a:rPr lang="en-US" sz="2400" dirty="0" smtClean="0"/>
              <a:t>Help overcome blindness to other perspectives</a:t>
            </a:r>
            <a:endParaRPr lang="en-US" sz="2400" dirty="0"/>
          </a:p>
        </p:txBody>
      </p:sp>
    </p:spTree>
    <p:extLst>
      <p:ext uri="{BB962C8B-B14F-4D97-AF65-F5344CB8AC3E}">
        <p14:creationId xmlns:p14="http://schemas.microsoft.com/office/powerpoint/2010/main" val="1876709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05" y="2729183"/>
            <a:ext cx="10515600" cy="1325563"/>
          </a:xfrm>
        </p:spPr>
        <p:txBody>
          <a:bodyPr/>
          <a:lstStyle/>
          <a:p>
            <a:pPr algn="ctr"/>
            <a:r>
              <a:rPr lang="en-US" dirty="0" smtClean="0"/>
              <a:t>Intellectual Entrepreneurship</a:t>
            </a:r>
            <a:endParaRPr lang="en-US" dirty="0"/>
          </a:p>
        </p:txBody>
      </p:sp>
    </p:spTree>
    <p:extLst>
      <p:ext uri="{BB962C8B-B14F-4D97-AF65-F5344CB8AC3E}">
        <p14:creationId xmlns:p14="http://schemas.microsoft.com/office/powerpoint/2010/main" val="3778238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the Entrepreneurial Spirit</a:t>
            </a:r>
            <a:endParaRPr lang="en-US" dirty="0"/>
          </a:p>
        </p:txBody>
      </p:sp>
      <p:sp>
        <p:nvSpPr>
          <p:cNvPr id="3" name="Content Placeholder 2"/>
          <p:cNvSpPr>
            <a:spLocks noGrp="1"/>
          </p:cNvSpPr>
          <p:nvPr>
            <p:ph idx="1"/>
          </p:nvPr>
        </p:nvSpPr>
        <p:spPr/>
        <p:txBody>
          <a:bodyPr>
            <a:normAutofit/>
          </a:bodyPr>
          <a:lstStyle/>
          <a:p>
            <a:r>
              <a:rPr lang="en-US" sz="3600" dirty="0" smtClean="0"/>
              <a:t>In-tune with their passion.</a:t>
            </a:r>
          </a:p>
          <a:p>
            <a:r>
              <a:rPr lang="en-US" sz="3600" dirty="0" smtClean="0"/>
              <a:t>Questioning how it can be done better.</a:t>
            </a:r>
          </a:p>
          <a:p>
            <a:r>
              <a:rPr lang="en-US" sz="3600" dirty="0" smtClean="0"/>
              <a:t>Optimistic about all possibilities</a:t>
            </a:r>
          </a:p>
          <a:p>
            <a:r>
              <a:rPr lang="en-US" sz="3600" dirty="0" smtClean="0"/>
              <a:t>Take calculated risks</a:t>
            </a:r>
          </a:p>
          <a:p>
            <a:r>
              <a:rPr lang="en-US" sz="3600" dirty="0" smtClean="0"/>
              <a:t>Above all, they execute well</a:t>
            </a:r>
          </a:p>
          <a:p>
            <a:pPr marL="0" indent="0">
              <a:buNone/>
            </a:pPr>
            <a:endParaRPr lang="en-US" dirty="0"/>
          </a:p>
          <a:p>
            <a:pPr marL="0" indent="0">
              <a:buNone/>
            </a:pPr>
            <a:r>
              <a:rPr lang="en-US" dirty="0" smtClean="0"/>
              <a:t>Inc.com</a:t>
            </a:r>
            <a:endParaRPr lang="en-US" dirty="0"/>
          </a:p>
        </p:txBody>
      </p:sp>
    </p:spTree>
    <p:extLst>
      <p:ext uri="{BB962C8B-B14F-4D97-AF65-F5344CB8AC3E}">
        <p14:creationId xmlns:p14="http://schemas.microsoft.com/office/powerpoint/2010/main" val="736905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1184</Words>
  <Application>Microsoft Office PowerPoint</Application>
  <PresentationFormat>Widescreen</PresentationFormat>
  <Paragraphs>117</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MS Mincho</vt:lpstr>
      <vt:lpstr>Arial</vt:lpstr>
      <vt:lpstr>Calibri</vt:lpstr>
      <vt:lpstr>Calibri Light</vt:lpstr>
      <vt:lpstr>Cambria</vt:lpstr>
      <vt:lpstr>Helvetica Neue</vt:lpstr>
      <vt:lpstr>Times</vt:lpstr>
      <vt:lpstr>Times New Roman</vt:lpstr>
      <vt:lpstr>Trebuchet MS</vt:lpstr>
      <vt:lpstr>Wingdings</vt:lpstr>
      <vt:lpstr>Office Theme</vt:lpstr>
      <vt:lpstr>Liberal Studies Traditions  and the  Role of Intellectual Entrepreneurship</vt:lpstr>
      <vt:lpstr>PowerPoint Presentation</vt:lpstr>
      <vt:lpstr>Liberal Studies Traditions</vt:lpstr>
      <vt:lpstr>Liberal Studies Traditions</vt:lpstr>
      <vt:lpstr>Graduate Liberal Studies Traditions</vt:lpstr>
      <vt:lpstr>Graduate Liberal Studies Traditions</vt:lpstr>
      <vt:lpstr>Graduate Liberal Studies Traditions</vt:lpstr>
      <vt:lpstr>Intellectual Entrepreneurship</vt:lpstr>
      <vt:lpstr>Characteristics of the Entrepreneurial Spirit</vt:lpstr>
      <vt:lpstr>Intellectual Entrepreneurship</vt:lpstr>
      <vt:lpstr>Intellectual Entrepreneurship</vt:lpstr>
      <vt:lpstr>Intellectual Entrepreneurship</vt:lpstr>
      <vt:lpstr>Intellectual Entrepreneurship</vt:lpstr>
      <vt:lpstr>SMU/Baylor - Medical Humanities Example</vt:lpstr>
      <vt:lpstr>Intellectual Entrepreneurship  Examples on How to Position Liberal Arts/Studies in Professionally</vt:lpstr>
      <vt:lpstr>Intellectual Entrepreneurship Examples</vt:lpstr>
      <vt:lpstr>Intellectual Entrepreneurship Examples</vt:lpstr>
      <vt:lpstr>Intellectual Entrepreneurship  How Graduate Liberal Programs Position Themselves Today</vt:lpstr>
      <vt:lpstr>Graduate Liberal Programs Today</vt:lpstr>
      <vt:lpstr>Graduate Liberal Programs Today</vt:lpstr>
      <vt:lpstr>Graduate Liberal Programs Today</vt:lpstr>
      <vt:lpstr>Graduate Liberal Programs Today</vt:lpstr>
      <vt:lpstr>Graduate Liberal Programs Today</vt:lpstr>
      <vt:lpstr>Graduate Liberal Programs Today</vt:lpstr>
      <vt:lpstr>Questions for Group (Discussion as larger group or breakouts)</vt:lpstr>
    </vt:vector>
  </TitlesOfParts>
  <Company>Southern Methodist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Liberal Studies Traditions  and the  Role of Intellectual Entrepreneurship</dc:title>
  <dc:creator>Montgomery, Kate</dc:creator>
  <cp:lastModifiedBy>Montgomery, Kate</cp:lastModifiedBy>
  <cp:revision>27</cp:revision>
  <cp:lastPrinted>2016-10-19T19:25:04Z</cp:lastPrinted>
  <dcterms:created xsi:type="dcterms:W3CDTF">2016-10-10T14:45:12Z</dcterms:created>
  <dcterms:modified xsi:type="dcterms:W3CDTF">2016-10-20T13:12:33Z</dcterms:modified>
</cp:coreProperties>
</file>